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406" r:id="rId2"/>
    <p:sldId id="407" r:id="rId3"/>
    <p:sldId id="408" r:id="rId4"/>
    <p:sldId id="354" r:id="rId5"/>
    <p:sldId id="355" r:id="rId6"/>
    <p:sldId id="356" r:id="rId7"/>
    <p:sldId id="402" r:id="rId8"/>
    <p:sldId id="358" r:id="rId9"/>
    <p:sldId id="344" r:id="rId10"/>
    <p:sldId id="360" r:id="rId11"/>
    <p:sldId id="395" r:id="rId12"/>
    <p:sldId id="349" r:id="rId13"/>
    <p:sldId id="401" r:id="rId14"/>
    <p:sldId id="294" r:id="rId15"/>
    <p:sldId id="361" r:id="rId16"/>
    <p:sldId id="397" r:id="rId17"/>
    <p:sldId id="369" r:id="rId18"/>
    <p:sldId id="371" r:id="rId19"/>
    <p:sldId id="376" r:id="rId20"/>
    <p:sldId id="382" r:id="rId21"/>
    <p:sldId id="398" r:id="rId22"/>
    <p:sldId id="384" r:id="rId23"/>
    <p:sldId id="403" r:id="rId24"/>
    <p:sldId id="404" r:id="rId25"/>
    <p:sldId id="392" r:id="rId26"/>
    <p:sldId id="399" r:id="rId27"/>
    <p:sldId id="400" r:id="rId2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zi Maman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2D7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403" autoAdjust="0"/>
    <p:restoredTop sz="94653" autoAdjust="0"/>
  </p:normalViewPr>
  <p:slideViewPr>
    <p:cSldViewPr snapToGrid="0">
      <p:cViewPr>
        <p:scale>
          <a:sx n="60" d="100"/>
          <a:sy n="60" d="100"/>
        </p:scale>
        <p:origin x="792" y="2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360"/>
              </a:spcBef>
              <a:spcAft>
                <a:spcPts val="0"/>
              </a:spcAft>
              <a:defRPr/>
            </a:lvl1pPr>
            <a:lvl2pPr marL="457200" marR="0" indent="0" algn="l" rtl="0">
              <a:spcBef>
                <a:spcPts val="360"/>
              </a:spcBef>
              <a:spcAft>
                <a:spcPts val="0"/>
              </a:spcAft>
              <a:defRPr/>
            </a:lvl2pPr>
            <a:lvl3pPr marL="914400" marR="0" indent="0" algn="l" rtl="0">
              <a:spcBef>
                <a:spcPts val="360"/>
              </a:spcBef>
              <a:spcAft>
                <a:spcPts val="0"/>
              </a:spcAft>
              <a:defRPr/>
            </a:lvl3pPr>
            <a:lvl4pPr marL="1371600" marR="0" indent="0" algn="l" rtl="0">
              <a:spcBef>
                <a:spcPts val="360"/>
              </a:spcBef>
              <a:spcAft>
                <a:spcPts val="0"/>
              </a:spcAft>
              <a:defRPr/>
            </a:lvl4pPr>
            <a:lvl5pPr marL="1828800" marR="0" indent="0" algn="l" rtl="0">
              <a:spcBef>
                <a:spcPts val="36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457200" marR="0" indent="0" algn="l" rtl="0">
              <a:spcBef>
                <a:spcPts val="0"/>
              </a:spcBef>
              <a:spcAft>
                <a:spcPts val="0"/>
              </a:spcAft>
              <a:defRPr/>
            </a:lvl2pPr>
            <a:lvl3pPr marL="914400" marR="0" indent="0" algn="l" rtl="0">
              <a:spcBef>
                <a:spcPts val="0"/>
              </a:spcBef>
              <a:spcAft>
                <a:spcPts val="0"/>
              </a:spcAft>
              <a:defRPr/>
            </a:lvl3pPr>
            <a:lvl4pPr marL="1371600" marR="0" indent="0" algn="l" rtl="0">
              <a:spcBef>
                <a:spcPts val="0"/>
              </a:spcBef>
              <a:spcAft>
                <a:spcPts val="0"/>
              </a:spcAft>
              <a:defRPr/>
            </a:lvl4pPr>
            <a:lvl5pPr marL="1828800" marR="0" indent="0" algn="l" rtl="0">
              <a:spcBef>
                <a:spcPts val="0"/>
              </a:spcBef>
              <a:spcAft>
                <a:spcPts val="0"/>
              </a:spcAft>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spcAft>
                <a:spcPts val="0"/>
              </a:spcAft>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extLst>
      <p:ext uri="{BB962C8B-B14F-4D97-AF65-F5344CB8AC3E}">
        <p14:creationId xmlns:p14="http://schemas.microsoft.com/office/powerpoint/2010/main" val="34180710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dsdm.org/content/10-moscow-prioritis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sdm.org/content/10-moscow-prioritis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lang="es-PE" sz="1200" dirty="0">
                <a:solidFill>
                  <a:schemeClr val="dk1"/>
                </a:solidFill>
              </a:rPr>
              <a:t>A veces se paga el </a:t>
            </a:r>
            <a:r>
              <a:rPr lang="es-PE" sz="1200" b="1" dirty="0">
                <a:solidFill>
                  <a:schemeClr val="dk1"/>
                </a:solidFill>
              </a:rPr>
              <a:t>precio</a:t>
            </a:r>
            <a:r>
              <a:rPr lang="es-PE" sz="1200" dirty="0">
                <a:solidFill>
                  <a:schemeClr val="dk1"/>
                </a:solidFill>
              </a:rPr>
              <a:t> de un proyecto pero no se obtiene el </a:t>
            </a:r>
            <a:r>
              <a:rPr lang="es-PE" sz="1200" b="1" dirty="0">
                <a:solidFill>
                  <a:schemeClr val="dk1"/>
                </a:solidFill>
              </a:rPr>
              <a:t>valor</a:t>
            </a:r>
            <a:r>
              <a:rPr lang="es-PE" sz="1200" dirty="0">
                <a:solidFill>
                  <a:schemeClr val="dk1"/>
                </a:solidFill>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Warren Buffet said, “Price is what you pay. Value</a:t>
            </a:r>
          </a:p>
          <a:p>
            <a:r>
              <a:rPr lang="en-US" sz="1200" b="0" i="0" u="none" strike="noStrike" kern="1200" baseline="0" dirty="0">
                <a:solidFill>
                  <a:schemeClr val="tx1"/>
                </a:solidFill>
                <a:latin typeface="+mn-lt"/>
                <a:ea typeface="+mn-ea"/>
                <a:cs typeface="+mn-cs"/>
              </a:rPr>
              <a:t>is what you get.” The project budget, schedule,</a:t>
            </a:r>
          </a:p>
          <a:p>
            <a:r>
              <a:rPr lang="en-US" sz="1200" b="0" i="0" u="none" strike="noStrike" kern="1200" baseline="0" dirty="0">
                <a:solidFill>
                  <a:schemeClr val="tx1"/>
                </a:solidFill>
                <a:latin typeface="+mn-lt"/>
                <a:ea typeface="+mn-ea"/>
                <a:cs typeface="+mn-cs"/>
              </a:rPr>
              <a:t>and specifications constitute the project’s price. In</a:t>
            </a:r>
          </a:p>
          <a:p>
            <a:r>
              <a:rPr lang="en-US" sz="1200" b="0" i="0" u="none" strike="noStrike" kern="1200" baseline="0" dirty="0">
                <a:solidFill>
                  <a:schemeClr val="tx1"/>
                </a:solidFill>
                <a:latin typeface="+mn-lt"/>
                <a:ea typeface="+mn-ea"/>
                <a:cs typeface="+mn-cs"/>
              </a:rPr>
              <a:t>other words, price comprises cost, time, and scope,</a:t>
            </a:r>
          </a:p>
          <a:p>
            <a:r>
              <a:rPr lang="en-US" sz="1200" b="0" i="0" u="none" strike="noStrike" kern="1200" baseline="0" dirty="0">
                <a:solidFill>
                  <a:schemeClr val="tx1"/>
                </a:solidFill>
                <a:latin typeface="+mn-lt"/>
                <a:ea typeface="+mn-ea"/>
                <a:cs typeface="+mn-cs"/>
              </a:rPr>
              <a:t>otherwise known as the “triple constraints.” Most</a:t>
            </a:r>
          </a:p>
          <a:p>
            <a:r>
              <a:rPr lang="en-US" sz="1200" b="0" i="0" u="none" strike="noStrike" kern="1200" baseline="0" dirty="0">
                <a:solidFill>
                  <a:schemeClr val="tx1"/>
                </a:solidFill>
                <a:latin typeface="+mn-lt"/>
                <a:ea typeface="+mn-ea"/>
                <a:cs typeface="+mn-cs"/>
              </a:rPr>
              <a:t>projects are measured by price, but price does</a:t>
            </a:r>
          </a:p>
          <a:p>
            <a:r>
              <a:rPr lang="en-US" sz="1200" b="0" i="0" u="none" strike="noStrike" kern="1200" baseline="0" dirty="0">
                <a:solidFill>
                  <a:schemeClr val="tx1"/>
                </a:solidFill>
                <a:latin typeface="+mn-lt"/>
                <a:ea typeface="+mn-ea"/>
                <a:cs typeface="+mn-cs"/>
              </a:rPr>
              <a:t>not always correlate to value. Fifteen percent of</a:t>
            </a:r>
          </a:p>
          <a:p>
            <a:r>
              <a:rPr lang="en-US" sz="1200" b="0" i="0" u="none" strike="noStrike" kern="1200" baseline="0" dirty="0">
                <a:solidFill>
                  <a:schemeClr val="tx1"/>
                </a:solidFill>
                <a:latin typeface="+mn-lt"/>
                <a:ea typeface="+mn-ea"/>
                <a:cs typeface="+mn-cs"/>
              </a:rPr>
              <a:t>projects in the CHAOS database that met the triple</a:t>
            </a:r>
          </a:p>
          <a:p>
            <a:r>
              <a:rPr lang="en-US" sz="1200" b="0" i="0" u="none" strike="noStrike" kern="1200" baseline="0" dirty="0">
                <a:solidFill>
                  <a:schemeClr val="tx1"/>
                </a:solidFill>
                <a:latin typeface="+mn-lt"/>
                <a:ea typeface="+mn-ea"/>
                <a:cs typeface="+mn-cs"/>
              </a:rPr>
              <a:t>constraints had low to very low value. Only 40% of</a:t>
            </a:r>
          </a:p>
          <a:p>
            <a:r>
              <a:rPr lang="en-US" sz="1200" b="0" i="0" u="none" strike="noStrike" kern="1200" baseline="0" dirty="0">
                <a:solidFill>
                  <a:schemeClr val="tx1"/>
                </a:solidFill>
                <a:latin typeface="+mn-lt"/>
                <a:ea typeface="+mn-ea"/>
                <a:cs typeface="+mn-cs"/>
              </a:rPr>
              <a:t>projects had high to very high value, and the rest</a:t>
            </a:r>
          </a:p>
          <a:p>
            <a:r>
              <a:rPr lang="en-US" sz="1200" b="0" i="0" u="none" strike="noStrike" kern="1200" baseline="0" dirty="0">
                <a:solidFill>
                  <a:schemeClr val="tx1"/>
                </a:solidFill>
                <a:latin typeface="+mn-lt"/>
                <a:ea typeface="+mn-ea"/>
                <a:cs typeface="+mn-cs"/>
              </a:rPr>
              <a:t>had average value. Sometimes you pay the price for</a:t>
            </a:r>
          </a:p>
          <a:p>
            <a:r>
              <a:rPr lang="en-US" sz="1200" b="0" i="0" u="none" strike="noStrike" kern="1200" baseline="0" dirty="0">
                <a:solidFill>
                  <a:schemeClr val="tx1"/>
                </a:solidFill>
                <a:latin typeface="+mn-lt"/>
                <a:ea typeface="+mn-ea"/>
                <a:cs typeface="+mn-cs"/>
              </a:rPr>
              <a:t>a project but do not get the value.</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4</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646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u="sng" dirty="0" err="1">
                <a:solidFill>
                  <a:schemeClr val="hlink"/>
                </a:solidFill>
                <a:hlinkClick r:id="rId3"/>
              </a:rPr>
              <a:t>Moscow</a:t>
            </a:r>
            <a:endParaRPr lang="es-PE" u="sng" dirty="0">
              <a:solidFill>
                <a:schemeClr val="hlink"/>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solidFill>
                  <a:schemeClr val="hlink"/>
                </a:solidFill>
                <a:hlinkClick r:id="rId3"/>
              </a:rPr>
              <a:t>Buy a Feature/Monopoly</a:t>
            </a:r>
            <a:r>
              <a:rPr lang="en-US" u="sng" baseline="0" dirty="0">
                <a:solidFill>
                  <a:schemeClr val="hlink"/>
                </a:solidFill>
                <a:hlinkClick r:id="rId3"/>
              </a:rPr>
              <a:t> Money</a:t>
            </a:r>
          </a:p>
          <a:p>
            <a:pPr marL="0" marR="0" indent="0" algn="l" defTabSz="914400" rtl="0" eaLnBrk="1" fontAlgn="auto" latinLnBrk="0" hangingPunct="1">
              <a:lnSpc>
                <a:spcPct val="100000"/>
              </a:lnSpc>
              <a:spcBef>
                <a:spcPts val="0"/>
              </a:spcBef>
              <a:spcAft>
                <a:spcPts val="0"/>
              </a:spcAft>
              <a:buClrTx/>
              <a:buSzTx/>
              <a:buFontTx/>
              <a:buNone/>
              <a:tabLst/>
              <a:defRPr/>
            </a:pPr>
            <a:endParaRPr lang="es-PE" u="sng" dirty="0">
              <a:solidFill>
                <a:schemeClr val="hlink"/>
              </a:solidFill>
              <a:hlinkClick r:id="rId3"/>
            </a:endParaRPr>
          </a:p>
          <a:p>
            <a:pPr>
              <a:spcBef>
                <a:spcPts val="0"/>
              </a:spcBef>
              <a:buNone/>
            </a:pPr>
            <a:endParaRPr dirty="0"/>
          </a:p>
        </p:txBody>
      </p:sp>
      <p:sp>
        <p:nvSpPr>
          <p:cNvPr id="645" name="Shape 64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PE"/>
              <a:t>13</a:t>
            </a:fld>
            <a:endParaRPr lang="es-PE"/>
          </a:p>
        </p:txBody>
      </p:sp>
    </p:spTree>
    <p:extLst>
      <p:ext uri="{BB962C8B-B14F-4D97-AF65-F5344CB8AC3E}">
        <p14:creationId xmlns:p14="http://schemas.microsoft.com/office/powerpoint/2010/main" val="190295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u="sng" dirty="0">
                <a:solidFill>
                  <a:schemeClr val="hlink"/>
                </a:solidFill>
                <a:hlinkClick r:id="rId3"/>
              </a:rPr>
              <a:t>http://www.dsdm.org/content/10-moscow-prioritisation</a:t>
            </a:r>
          </a:p>
          <a:p>
            <a:r>
              <a:rPr lang="en-US" sz="1200" b="1" i="0" kern="1200" dirty="0">
                <a:solidFill>
                  <a:schemeClr val="tx1"/>
                </a:solidFill>
                <a:effectLst/>
                <a:latin typeface="+mn-lt"/>
                <a:ea typeface="+mn-ea"/>
                <a:cs typeface="+mn-cs"/>
              </a:rPr>
              <a:t>Must Have – DEBE TENER, TIENE QUE</a:t>
            </a:r>
          </a:p>
          <a:p>
            <a:r>
              <a:rPr lang="en-US" sz="1200" b="1" i="0" kern="1200" dirty="0">
                <a:solidFill>
                  <a:schemeClr val="tx1"/>
                </a:solidFill>
                <a:effectLst/>
                <a:latin typeface="+mn-lt"/>
                <a:ea typeface="+mn-ea"/>
                <a:cs typeface="+mn-cs"/>
              </a:rPr>
              <a:t>Should Have – DEBERIA</a:t>
            </a:r>
            <a:r>
              <a:rPr lang="en-US" sz="1200" b="1" i="0" kern="1200" baseline="0" dirty="0">
                <a:solidFill>
                  <a:schemeClr val="tx1"/>
                </a:solidFill>
                <a:effectLst/>
                <a:latin typeface="+mn-lt"/>
                <a:ea typeface="+mn-ea"/>
                <a:cs typeface="+mn-cs"/>
              </a:rPr>
              <a:t> TENER</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Could Have – PODRIA TENER</a:t>
            </a:r>
          </a:p>
          <a:p>
            <a:r>
              <a:rPr lang="en-US" sz="1200" b="1" i="0" kern="1200" dirty="0">
                <a:solidFill>
                  <a:schemeClr val="tx1"/>
                </a:solidFill>
                <a:effectLst/>
                <a:latin typeface="+mn-lt"/>
                <a:ea typeface="+mn-ea"/>
                <a:cs typeface="+mn-cs"/>
              </a:rPr>
              <a:t>Won’t Have this time – NO POR AHORA</a:t>
            </a:r>
          </a:p>
          <a:p>
            <a:pPr>
              <a:spcBef>
                <a:spcPts val="0"/>
              </a:spcBef>
              <a:buNone/>
            </a:pPr>
            <a:endParaRPr dirty="0"/>
          </a:p>
        </p:txBody>
      </p:sp>
      <p:sp>
        <p:nvSpPr>
          <p:cNvPr id="645" name="Shape 64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s-PE"/>
              <a:t>14</a:t>
            </a:fld>
            <a:endParaRPr lang="es-PE"/>
          </a:p>
        </p:txBody>
      </p:sp>
    </p:spTree>
    <p:extLst>
      <p:ext uri="{BB962C8B-B14F-4D97-AF65-F5344CB8AC3E}">
        <p14:creationId xmlns:p14="http://schemas.microsoft.com/office/powerpoint/2010/main" val="13664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9F8E6BB-BF85-45C8-86FD-DD455114D73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mn-lt"/>
                <a:ea typeface="+mn-ea"/>
                <a:cs typeface="+mn-cs"/>
              </a:rPr>
              <a:t>The product backlog is a prioritized list of desired product functionality. It provides a centralized and shared understanding of what to build and the order in which to </a:t>
            </a:r>
            <a:r>
              <a:rPr lang="es-PE" sz="1200" b="0" i="0" u="none" strike="noStrike" kern="1200" baseline="0" dirty="0" err="1">
                <a:solidFill>
                  <a:schemeClr val="tx1"/>
                </a:solidFill>
                <a:latin typeface="+mn-lt"/>
                <a:ea typeface="+mn-ea"/>
                <a:cs typeface="+mn-cs"/>
              </a:rPr>
              <a:t>build</a:t>
            </a:r>
            <a:r>
              <a:rPr lang="es-PE" sz="1200" b="0" i="0" u="none" strike="noStrike" kern="1200" baseline="0" dirty="0">
                <a:solidFill>
                  <a:schemeClr val="tx1"/>
                </a:solidFill>
                <a:latin typeface="+mn-lt"/>
                <a:ea typeface="+mn-ea"/>
                <a:cs typeface="+mn-cs"/>
              </a:rPr>
              <a:t> </a:t>
            </a:r>
            <a:r>
              <a:rPr lang="es-PE" sz="1200" b="0" i="0" u="none" strike="noStrike" kern="1200" baseline="0" dirty="0" err="1">
                <a:solidFill>
                  <a:schemeClr val="tx1"/>
                </a:solidFill>
                <a:latin typeface="+mn-lt"/>
                <a:ea typeface="+mn-ea"/>
                <a:cs typeface="+mn-cs"/>
              </a:rPr>
              <a:t>it</a:t>
            </a:r>
            <a:r>
              <a:rPr lang="es-PE" sz="1200" b="0" i="0" u="none" strike="noStrike" kern="1200" baseline="0" dirty="0">
                <a:solidFill>
                  <a:schemeClr val="tx1"/>
                </a:solidFill>
                <a:latin typeface="+mn-lt"/>
                <a:ea typeface="+mn-ea"/>
                <a:cs typeface="+mn-cs"/>
              </a:rPr>
              <a:t>.</a:t>
            </a:r>
          </a:p>
          <a:p>
            <a:endParaRPr lang="sv-SE" dirty="0"/>
          </a:p>
        </p:txBody>
      </p:sp>
    </p:spTree>
    <p:extLst>
      <p:ext uri="{BB962C8B-B14F-4D97-AF65-F5344CB8AC3E}">
        <p14:creationId xmlns:p14="http://schemas.microsoft.com/office/powerpoint/2010/main" val="39336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16</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680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16675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37068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FD9FB1-1C21-4495-9D29-4F8DF82422A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89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577207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21</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149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78975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Warren Buffet said, “Price is what you pay. Value</a:t>
            </a:r>
          </a:p>
          <a:p>
            <a:r>
              <a:rPr lang="en-US" sz="1200" b="0" i="0" u="none" strike="noStrike" kern="1200" baseline="0" dirty="0">
                <a:solidFill>
                  <a:schemeClr val="tx1"/>
                </a:solidFill>
                <a:latin typeface="+mn-lt"/>
                <a:ea typeface="+mn-ea"/>
                <a:cs typeface="+mn-cs"/>
              </a:rPr>
              <a:t>is what you get.” The project budget, schedule,</a:t>
            </a:r>
          </a:p>
          <a:p>
            <a:r>
              <a:rPr lang="en-US" sz="1200" b="0" i="0" u="none" strike="noStrike" kern="1200" baseline="0" dirty="0">
                <a:solidFill>
                  <a:schemeClr val="tx1"/>
                </a:solidFill>
                <a:latin typeface="+mn-lt"/>
                <a:ea typeface="+mn-ea"/>
                <a:cs typeface="+mn-cs"/>
              </a:rPr>
              <a:t>and specifications constitute the project’s price. In</a:t>
            </a:r>
          </a:p>
          <a:p>
            <a:r>
              <a:rPr lang="en-US" sz="1200" b="0" i="0" u="none" strike="noStrike" kern="1200" baseline="0" dirty="0">
                <a:solidFill>
                  <a:schemeClr val="tx1"/>
                </a:solidFill>
                <a:latin typeface="+mn-lt"/>
                <a:ea typeface="+mn-ea"/>
                <a:cs typeface="+mn-cs"/>
              </a:rPr>
              <a:t>other words, price comprises cost, time, and scope,</a:t>
            </a:r>
          </a:p>
          <a:p>
            <a:r>
              <a:rPr lang="en-US" sz="1200" b="0" i="0" u="none" strike="noStrike" kern="1200" baseline="0" dirty="0">
                <a:solidFill>
                  <a:schemeClr val="tx1"/>
                </a:solidFill>
                <a:latin typeface="+mn-lt"/>
                <a:ea typeface="+mn-ea"/>
                <a:cs typeface="+mn-cs"/>
              </a:rPr>
              <a:t>otherwise known as the “triple constraints.” Most</a:t>
            </a:r>
          </a:p>
          <a:p>
            <a:r>
              <a:rPr lang="en-US" sz="1200" b="0" i="0" u="none" strike="noStrike" kern="1200" baseline="0" dirty="0">
                <a:solidFill>
                  <a:schemeClr val="tx1"/>
                </a:solidFill>
                <a:latin typeface="+mn-lt"/>
                <a:ea typeface="+mn-ea"/>
                <a:cs typeface="+mn-cs"/>
              </a:rPr>
              <a:t>projects are measured by price, but price does</a:t>
            </a:r>
          </a:p>
          <a:p>
            <a:r>
              <a:rPr lang="en-US" sz="1200" b="0" i="0" u="none" strike="noStrike" kern="1200" baseline="0" dirty="0">
                <a:solidFill>
                  <a:schemeClr val="tx1"/>
                </a:solidFill>
                <a:latin typeface="+mn-lt"/>
                <a:ea typeface="+mn-ea"/>
                <a:cs typeface="+mn-cs"/>
              </a:rPr>
              <a:t>not always correlate to value. Fifteen percent of</a:t>
            </a:r>
          </a:p>
          <a:p>
            <a:r>
              <a:rPr lang="en-US" sz="1200" b="0" i="0" u="none" strike="noStrike" kern="1200" baseline="0" dirty="0">
                <a:solidFill>
                  <a:schemeClr val="tx1"/>
                </a:solidFill>
                <a:latin typeface="+mn-lt"/>
                <a:ea typeface="+mn-ea"/>
                <a:cs typeface="+mn-cs"/>
              </a:rPr>
              <a:t>projects in the CHAOS database that met the triple</a:t>
            </a:r>
          </a:p>
          <a:p>
            <a:r>
              <a:rPr lang="en-US" sz="1200" b="0" i="0" u="none" strike="noStrike" kern="1200" baseline="0" dirty="0">
                <a:solidFill>
                  <a:schemeClr val="tx1"/>
                </a:solidFill>
                <a:latin typeface="+mn-lt"/>
                <a:ea typeface="+mn-ea"/>
                <a:cs typeface="+mn-cs"/>
              </a:rPr>
              <a:t>constraints had low to very low value. Only 40% of</a:t>
            </a:r>
          </a:p>
          <a:p>
            <a:r>
              <a:rPr lang="en-US" sz="1200" b="0" i="0" u="none" strike="noStrike" kern="1200" baseline="0" dirty="0">
                <a:solidFill>
                  <a:schemeClr val="tx1"/>
                </a:solidFill>
                <a:latin typeface="+mn-lt"/>
                <a:ea typeface="+mn-ea"/>
                <a:cs typeface="+mn-cs"/>
              </a:rPr>
              <a:t>projects had high to very high value, and the rest</a:t>
            </a:r>
          </a:p>
          <a:p>
            <a:r>
              <a:rPr lang="en-US" sz="1200" b="0" i="0" u="none" strike="noStrike" kern="1200" baseline="0" dirty="0">
                <a:solidFill>
                  <a:schemeClr val="tx1"/>
                </a:solidFill>
                <a:latin typeface="+mn-lt"/>
                <a:ea typeface="+mn-ea"/>
                <a:cs typeface="+mn-cs"/>
              </a:rPr>
              <a:t>had average value. Sometimes you pay the price for</a:t>
            </a:r>
          </a:p>
          <a:p>
            <a:r>
              <a:rPr lang="en-US" sz="1200" b="0" i="0" u="none" strike="noStrike" kern="1200" baseline="0" dirty="0">
                <a:solidFill>
                  <a:schemeClr val="tx1"/>
                </a:solidFill>
                <a:latin typeface="+mn-lt"/>
                <a:ea typeface="+mn-ea"/>
                <a:cs typeface="+mn-cs"/>
              </a:rPr>
              <a:t>a project but do not get the value.</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5</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19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4012302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160894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66888-CC90-41BD-AC94-59229FC1F651}" type="slidenum">
              <a:rPr kumimoji="0" lang="en-IN"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IN"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336699"/>
                </a:solidFill>
                <a:effectLst/>
                <a:uLnTx/>
                <a:uFillTx/>
                <a:latin typeface="Arial"/>
              </a:rPr>
              <a:t>1: Overview of Service and Cloud Technologies</a:t>
            </a:r>
          </a:p>
        </p:txBody>
      </p:sp>
    </p:spTree>
    <p:extLst>
      <p:ext uri="{BB962C8B-B14F-4D97-AF65-F5344CB8AC3E}">
        <p14:creationId xmlns:p14="http://schemas.microsoft.com/office/powerpoint/2010/main" val="235688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0" y="74613"/>
            <a:ext cx="2511425" cy="1884362"/>
          </a:xfrm>
        </p:spPr>
      </p:sp>
      <p:sp>
        <p:nvSpPr>
          <p:cNvPr id="3" name="Notes Placeholder 2"/>
          <p:cNvSpPr>
            <a:spLocks noGrp="1"/>
          </p:cNvSpPr>
          <p:nvPr>
            <p:ph type="body" idx="1"/>
          </p:nvPr>
        </p:nvSpPr>
        <p:spPr>
          <a:xfrm>
            <a:off x="315286" y="2131784"/>
            <a:ext cx="6240808" cy="6723239"/>
          </a:xfrm>
        </p:spPr>
        <p:txBody>
          <a:bodyPr>
            <a:noAutofit/>
          </a:bodyPr>
          <a:lstStyle/>
          <a:p>
            <a:pPr>
              <a:lnSpc>
                <a:spcPct val="115000"/>
              </a:lnSpc>
              <a:spcAft>
                <a:spcPts val="1016"/>
              </a:spcAft>
            </a:pPr>
            <a:r>
              <a:rPr lang="en-IN" sz="100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BEF66888-CC90-41BD-AC94-59229FC1F651}" type="slidenum">
              <a:rPr lang="en-IN" smtClean="0"/>
              <a:t>26</a:t>
            </a:fld>
            <a:endParaRPr lang="en-IN"/>
          </a:p>
        </p:txBody>
      </p:sp>
      <p:sp>
        <p:nvSpPr>
          <p:cNvPr id="5" name="Rectangle 4"/>
          <p:cNvSpPr/>
          <p:nvPr/>
        </p:nvSpPr>
        <p:spPr>
          <a:xfrm>
            <a:off x="0" y="0"/>
            <a:ext cx="3081380" cy="2262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r>
              <a:rPr lang="en-IN" sz="1200" b="1">
                <a:solidFill>
                  <a:srgbClr val="000000"/>
                </a:solidFill>
                <a:latin typeface="Arial"/>
              </a:rPr>
              <a:t>20487B</a:t>
            </a:r>
          </a:p>
        </p:txBody>
      </p:sp>
      <p:sp>
        <p:nvSpPr>
          <p:cNvPr id="6" name="Rectangle 5"/>
          <p:cNvSpPr/>
          <p:nvPr/>
        </p:nvSpPr>
        <p:spPr>
          <a:xfrm>
            <a:off x="0" y="242425"/>
            <a:ext cx="3081380" cy="35394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2930" tIns="46465" rIns="92930" bIns="46465" rtlCol="0" anchor="ctr"/>
          <a:lstStyle/>
          <a:p>
            <a:r>
              <a:rPr lang="en-IN" sz="1200" b="1">
                <a:solidFill>
                  <a:srgbClr val="336699"/>
                </a:solidFill>
                <a:latin typeface="Arial"/>
              </a:rPr>
              <a:t>1: Overview of Service and Cloud Technologies</a:t>
            </a:r>
          </a:p>
        </p:txBody>
      </p:sp>
    </p:spTree>
    <p:extLst>
      <p:ext uri="{BB962C8B-B14F-4D97-AF65-F5344CB8AC3E}">
        <p14:creationId xmlns:p14="http://schemas.microsoft.com/office/powerpoint/2010/main" val="113081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7516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We fail more </a:t>
            </a:r>
            <a:r>
              <a:rPr lang="en-US" sz="1200" b="0" i="0" u="none" strike="noStrike" kern="1200" baseline="0" dirty="0" err="1">
                <a:solidFill>
                  <a:schemeClr val="tx1"/>
                </a:solidFill>
                <a:latin typeface="+mn-lt"/>
                <a:ea typeface="+mn-ea"/>
                <a:cs typeface="+mn-cs"/>
              </a:rPr>
              <a:t>often,because</a:t>
            </a:r>
            <a:r>
              <a:rPr lang="en-US" sz="1200" b="0" i="0" u="none" strike="noStrike" kern="1200" baseline="0" dirty="0">
                <a:solidFill>
                  <a:schemeClr val="tx1"/>
                </a:solidFill>
                <a:latin typeface="+mn-lt"/>
                <a:ea typeface="+mn-ea"/>
                <a:cs typeface="+mn-cs"/>
              </a:rPr>
              <a:t> we solve the </a:t>
            </a:r>
            <a:r>
              <a:rPr lang="en-US" sz="1200" b="0" i="1" u="none" strike="noStrike" kern="1200" baseline="0" dirty="0">
                <a:solidFill>
                  <a:schemeClr val="tx1"/>
                </a:solidFill>
                <a:latin typeface="+mn-lt"/>
                <a:ea typeface="+mn-ea"/>
                <a:cs typeface="+mn-cs"/>
              </a:rPr>
              <a:t>wrong problem </a:t>
            </a:r>
            <a:r>
              <a:rPr lang="en-US" sz="1200" b="0" i="0" u="none" strike="noStrike" kern="1200" baseline="0" dirty="0">
                <a:solidFill>
                  <a:schemeClr val="tx1"/>
                </a:solidFill>
                <a:latin typeface="+mn-lt"/>
                <a:ea typeface="+mn-ea"/>
                <a:cs typeface="+mn-cs"/>
              </a:rPr>
              <a:t>than because we get </a:t>
            </a:r>
            <a:r>
              <a:rPr lang="en-US" sz="1200" b="0" i="0" u="none" strike="noStrike" kern="1200" baseline="0" dirty="0" err="1">
                <a:solidFill>
                  <a:schemeClr val="tx1"/>
                </a:solidFill>
                <a:latin typeface="+mn-lt"/>
                <a:ea typeface="+mn-ea"/>
                <a:cs typeface="+mn-cs"/>
              </a:rPr>
              <a:t>thewrong</a:t>
            </a:r>
            <a:r>
              <a:rPr lang="en-US" sz="1200" b="0" i="0" u="none" strike="noStrike" kern="1200" baseline="0" dirty="0">
                <a:solidFill>
                  <a:schemeClr val="tx1"/>
                </a:solidFill>
                <a:latin typeface="+mn-lt"/>
                <a:ea typeface="+mn-ea"/>
                <a:cs typeface="+mn-cs"/>
              </a:rPr>
              <a:t> solution to the </a:t>
            </a:r>
            <a:r>
              <a:rPr lang="en-US" sz="1200" b="0" i="1" u="none" strike="noStrike" kern="1200" baseline="0" dirty="0">
                <a:solidFill>
                  <a:schemeClr val="tx1"/>
                </a:solidFill>
                <a:latin typeface="+mn-lt"/>
                <a:ea typeface="+mn-ea"/>
                <a:cs typeface="+mn-cs"/>
              </a:rPr>
              <a:t>right problem</a:t>
            </a:r>
            <a:r>
              <a:rPr lang="en-US" sz="1200" b="0" i="0" u="none" strike="noStrike" kern="1200" baseline="0" dirty="0">
                <a:solidFill>
                  <a:schemeClr val="tx1"/>
                </a:solidFill>
                <a:latin typeface="+mn-lt"/>
                <a:ea typeface="+mn-ea"/>
                <a:cs typeface="+mn-cs"/>
              </a:rPr>
              <a:t>.</a:t>
            </a: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6</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150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b="0" i="0" u="none" strike="noStrike" kern="1200" baseline="0" dirty="0">
                <a:solidFill>
                  <a:schemeClr val="tx1"/>
                </a:solidFill>
                <a:latin typeface="+mn-lt"/>
                <a:ea typeface="+mn-ea"/>
                <a:cs typeface="+mn-cs"/>
              </a:rPr>
              <a:t>What is needed is a way to visualize the problem we are collaborating to solve in a</a:t>
            </a:r>
          </a:p>
          <a:p>
            <a:r>
              <a:rPr lang="en-US" sz="1200" b="0" i="0" u="none" strike="noStrike" kern="1200" baseline="0" dirty="0">
                <a:solidFill>
                  <a:schemeClr val="tx1"/>
                </a:solidFill>
                <a:latin typeface="+mn-lt"/>
                <a:ea typeface="+mn-ea"/>
                <a:cs typeface="+mn-cs"/>
              </a:rPr>
              <a:t>way that allows people contributing from their individual discipline’s perspectives to be talking about the same thing.</a:t>
            </a:r>
          </a:p>
          <a:p>
            <a:r>
              <a:rPr lang="en-US" sz="1200" b="0" i="0" u="none" strike="noStrike" kern="1200" baseline="0" dirty="0">
                <a:solidFill>
                  <a:schemeClr val="tx1"/>
                </a:solidFill>
                <a:latin typeface="+mn-lt"/>
                <a:ea typeface="+mn-ea"/>
                <a:cs typeface="+mn-cs"/>
              </a:rPr>
              <a:t>it will be possible to get to better solutions faster. This is exactly where impact maps are helpful as they lay out visually the WHY, WHO, HOW and WHAT of the problem we are confronting.</a:t>
            </a:r>
          </a:p>
          <a:p>
            <a:r>
              <a:rPr lang="en-US" sz="1200" b="0" i="0" u="none" strike="noStrike" kern="1200" baseline="0" dirty="0">
                <a:solidFill>
                  <a:schemeClr val="tx1"/>
                </a:solidFill>
                <a:latin typeface="+mn-lt"/>
                <a:ea typeface="+mn-ea"/>
                <a:cs typeface="+mn-cs"/>
              </a:rPr>
              <a:t>We are seeing fundamental shifts in mind-sets from push</a:t>
            </a:r>
          </a:p>
          <a:p>
            <a:r>
              <a:rPr lang="en-US" sz="1200" b="0" i="0" u="none" strike="noStrike" kern="1200" baseline="0" dirty="0">
                <a:solidFill>
                  <a:schemeClr val="tx1"/>
                </a:solidFill>
                <a:latin typeface="+mn-lt"/>
                <a:ea typeface="+mn-ea"/>
                <a:cs typeface="+mn-cs"/>
              </a:rPr>
              <a:t>to pull and correspondingly a shift from directive control</a:t>
            </a:r>
          </a:p>
          <a:p>
            <a:r>
              <a:rPr lang="en-US" sz="1200" b="0" i="0" u="none" strike="noStrike" kern="1200" baseline="0" dirty="0">
                <a:solidFill>
                  <a:schemeClr val="tx1"/>
                </a:solidFill>
                <a:latin typeface="+mn-lt"/>
                <a:ea typeface="+mn-ea"/>
                <a:cs typeface="+mn-cs"/>
              </a:rPr>
              <a:t>to adaptive control. Push means people need to be told</a:t>
            </a:r>
          </a:p>
          <a:p>
            <a:r>
              <a:rPr lang="en-US" sz="1200" b="0" i="0" u="none" strike="noStrike" kern="1200" baseline="0" dirty="0">
                <a:solidFill>
                  <a:schemeClr val="tx1"/>
                </a:solidFill>
                <a:latin typeface="+mn-lt"/>
                <a:ea typeface="+mn-ea"/>
                <a:cs typeface="+mn-cs"/>
              </a:rPr>
              <a:t>what to do; pull starts with a problem or opportunity</a:t>
            </a:r>
          </a:p>
          <a:p>
            <a:r>
              <a:rPr lang="en-US" sz="1200" b="0" i="0" u="none" strike="noStrike" kern="1200" baseline="0" dirty="0">
                <a:solidFill>
                  <a:schemeClr val="tx1"/>
                </a:solidFill>
                <a:latin typeface="+mn-lt"/>
                <a:ea typeface="+mn-ea"/>
                <a:cs typeface="+mn-cs"/>
              </a:rPr>
              <a:t>and challenges a cross-disciplinary group to effectively</a:t>
            </a:r>
          </a:p>
          <a:p>
            <a:r>
              <a:rPr lang="en-US" sz="1200" b="0" i="0" u="none" strike="noStrike" kern="1200" baseline="0" dirty="0">
                <a:solidFill>
                  <a:schemeClr val="tx1"/>
                </a:solidFill>
                <a:latin typeface="+mn-lt"/>
                <a:ea typeface="+mn-ea"/>
                <a:cs typeface="+mn-cs"/>
              </a:rPr>
              <a:t>understand and address the issues.</a:t>
            </a:r>
          </a:p>
          <a:p>
            <a:r>
              <a:rPr lang="en-US" sz="1200" b="0" i="0" u="none" strike="noStrike" kern="1200" baseline="0" dirty="0">
                <a:solidFill>
                  <a:schemeClr val="tx1"/>
                </a:solidFill>
                <a:latin typeface="+mn-lt"/>
                <a:ea typeface="+mn-ea"/>
                <a:cs typeface="+mn-cs"/>
              </a:rPr>
              <a:t>The impact map approach helps you to focus on understanding</a:t>
            </a:r>
          </a:p>
          <a:p>
            <a:r>
              <a:rPr lang="en-US" sz="1200" b="0" i="0" u="none" strike="noStrike" kern="1200" baseline="0" dirty="0">
                <a:solidFill>
                  <a:schemeClr val="tx1"/>
                </a:solidFill>
                <a:latin typeface="+mn-lt"/>
                <a:ea typeface="+mn-ea"/>
                <a:cs typeface="+mn-cs"/>
              </a:rPr>
              <a:t>and evolving a response to even ‘wicked problems’</a:t>
            </a:r>
          </a:p>
          <a:p>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7</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746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8</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53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9</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782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10</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24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A (cliente blanco)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Que (enunciado de la necesidad o oportunidad) </a:t>
            </a:r>
          </a:p>
          <a:p>
            <a:pPr marL="536575" marR="0" lvl="0" indent="-536575" algn="l" rtl="0">
              <a:spcBef>
                <a:spcPts val="0"/>
              </a:spcBef>
              <a:spcAft>
                <a:spcPts val="0"/>
              </a:spcAft>
              <a:buClr>
                <a:schemeClr val="dk1"/>
              </a:buClr>
              <a:buSzPct val="100000"/>
              <a:buFont typeface="Calibri"/>
              <a:buAutoNum type="arabicPeriod"/>
            </a:pPr>
            <a:r>
              <a:rPr lang="es-PE" b="0" i="0" u="none" strike="noStrike" cap="none" baseline="0" dirty="0">
                <a:solidFill>
                  <a:schemeClr val="dk1"/>
                </a:solidFill>
                <a:latin typeface="+mn-lt"/>
                <a:ea typeface="Arial"/>
                <a:cs typeface="Arial"/>
                <a:sym typeface="Arial"/>
              </a:rPr>
              <a:t>El (nombre del producto) es un (categoría </a:t>
            </a:r>
          </a:p>
          <a:p>
            <a:pPr marL="536575" marR="0" lvl="0" indent="-536575" algn="l" rtl="0">
              <a:spcBef>
                <a:spcPts val="0"/>
              </a:spcBef>
              <a:spcAft>
                <a:spcPts val="0"/>
              </a:spcAft>
              <a:buSzPct val="25000"/>
              <a:buNone/>
            </a:pPr>
            <a:r>
              <a:rPr lang="es-PE" b="0" i="0" u="none" strike="noStrike" cap="none" baseline="0" dirty="0">
                <a:solidFill>
                  <a:schemeClr val="dk1"/>
                </a:solidFill>
                <a:latin typeface="+mn-lt"/>
                <a:ea typeface="Arial"/>
                <a:cs typeface="Arial"/>
                <a:sym typeface="Arial"/>
              </a:rPr>
              <a:t>	del producto)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Que (beneficio clave, razón convincente para comprar)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Al contrario de (alternativa primaria con la cual compite) </a:t>
            </a:r>
          </a:p>
          <a:p>
            <a:pPr marL="536575" marR="0" lvl="0" indent="-536575" algn="l" rtl="0">
              <a:spcBef>
                <a:spcPts val="0"/>
              </a:spcBef>
              <a:spcAft>
                <a:spcPts val="0"/>
              </a:spcAft>
              <a:buClr>
                <a:schemeClr val="dk1"/>
              </a:buClr>
              <a:buSzPct val="100000"/>
              <a:buFont typeface="+mj-lt"/>
              <a:buAutoNum type="arabicPeriod" startAt="4"/>
            </a:pPr>
            <a:r>
              <a:rPr lang="es-PE" b="0" i="0" u="none" strike="noStrike" cap="none" baseline="0" dirty="0">
                <a:solidFill>
                  <a:schemeClr val="dk1"/>
                </a:solidFill>
                <a:latin typeface="+mn-lt"/>
                <a:ea typeface="Arial"/>
                <a:cs typeface="Arial"/>
                <a:sym typeface="Arial"/>
              </a:rPr>
              <a:t>Nuestro producto (enunciado de diferenciación primaria)</a:t>
            </a:r>
          </a:p>
          <a:p>
            <a:pPr marL="0" marR="0" lvl="0" indent="0" algn="l" rtl="0">
              <a:spcBef>
                <a:spcPts val="0"/>
              </a:spcBef>
              <a:spcAft>
                <a:spcPts val="0"/>
              </a:spcAft>
              <a:buClr>
                <a:schemeClr val="dk1"/>
              </a:buClr>
              <a:buSzPct val="100000"/>
              <a:buFont typeface="+mj-lt"/>
              <a:buNone/>
            </a:pPr>
            <a:r>
              <a:rPr lang="en-US" b="0" i="0" u="none" strike="noStrike" cap="none" baseline="0" dirty="0">
                <a:solidFill>
                  <a:schemeClr val="dk1"/>
                </a:solidFill>
                <a:latin typeface="+mn-lt"/>
                <a:ea typeface="Arial"/>
                <a:cs typeface="Arial"/>
                <a:sym typeface="Arial"/>
              </a:rPr>
              <a:t>-------------------------</a:t>
            </a:r>
          </a:p>
          <a:p>
            <a:r>
              <a:rPr lang="en-US" sz="1200" b="0" i="0" u="none" strike="noStrike" kern="1200" baseline="0" dirty="0">
                <a:solidFill>
                  <a:schemeClr val="tx1"/>
                </a:solidFill>
                <a:latin typeface="+mn-lt"/>
                <a:ea typeface="+mn-ea"/>
                <a:cs typeface="+mn-cs"/>
              </a:rPr>
              <a:t>very few people working on delivery</a:t>
            </a:r>
          </a:p>
          <a:p>
            <a:r>
              <a:rPr lang="en-US" sz="1200" b="0" i="0" u="none" strike="noStrike" kern="1200" baseline="0" dirty="0">
                <a:solidFill>
                  <a:schemeClr val="tx1"/>
                </a:solidFill>
                <a:latin typeface="+mn-lt"/>
                <a:ea typeface="+mn-ea"/>
                <a:cs typeface="+mn-cs"/>
              </a:rPr>
              <a:t>know the actual expected business objectives. These are</a:t>
            </a:r>
          </a:p>
          <a:p>
            <a:r>
              <a:rPr lang="en-US" sz="1200" b="0" i="0" u="none" strike="noStrike" kern="1200" baseline="0" dirty="0">
                <a:solidFill>
                  <a:schemeClr val="tx1"/>
                </a:solidFill>
                <a:latin typeface="+mn-lt"/>
                <a:ea typeface="+mn-ea"/>
                <a:cs typeface="+mn-cs"/>
              </a:rPr>
              <a:t>sometimes drafted in a vision document, but more frequently</a:t>
            </a:r>
          </a:p>
          <a:p>
            <a:r>
              <a:rPr lang="en-US" sz="1200" b="0" i="0" u="none" strike="noStrike" kern="1200" baseline="0" dirty="0">
                <a:solidFill>
                  <a:schemeClr val="tx1"/>
                </a:solidFill>
                <a:latin typeface="+mn-lt"/>
                <a:ea typeface="+mn-ea"/>
                <a:cs typeface="+mn-cs"/>
              </a:rPr>
              <a:t>exist only at the back of senior stakeholders’ minds.</a:t>
            </a:r>
          </a:p>
          <a:p>
            <a:r>
              <a:rPr lang="en-US" sz="1200" b="0" i="0" u="none" strike="noStrike" kern="1200" cap="none" baseline="0" dirty="0">
                <a:solidFill>
                  <a:schemeClr val="tx1"/>
                </a:solidFill>
                <a:latin typeface="+mn-lt"/>
                <a:ea typeface="+mn-ea"/>
                <a:cs typeface="+mn-cs"/>
                <a:sym typeface="Arial"/>
              </a:rPr>
              <a:t>---------------</a:t>
            </a:r>
          </a:p>
          <a:p>
            <a:r>
              <a:rPr lang="en-US" sz="1200" b="0" i="0" u="none" strike="noStrike" kern="1200" baseline="0" dirty="0">
                <a:solidFill>
                  <a:schemeClr val="tx1"/>
                </a:solidFill>
                <a:latin typeface="+mn-lt"/>
                <a:ea typeface="+mn-ea"/>
                <a:cs typeface="+mn-cs"/>
              </a:rPr>
              <a:t>Even when they are communicated, business goals are</a:t>
            </a:r>
          </a:p>
          <a:p>
            <a:r>
              <a:rPr lang="en-US" sz="1200" b="0" i="0" u="none" strike="noStrike" kern="1200" baseline="0" dirty="0">
                <a:solidFill>
                  <a:schemeClr val="tx1"/>
                </a:solidFill>
                <a:latin typeface="+mn-lt"/>
                <a:ea typeface="+mn-ea"/>
                <a:cs typeface="+mn-cs"/>
              </a:rPr>
              <a:t>often defined in vague terms. Knowing why we’re doing</a:t>
            </a:r>
          </a:p>
          <a:p>
            <a:r>
              <a:rPr lang="en-US" sz="1200" b="0" i="0" u="none" strike="noStrike" kern="1200" baseline="0" dirty="0">
                <a:solidFill>
                  <a:schemeClr val="tx1"/>
                </a:solidFill>
                <a:latin typeface="+mn-lt"/>
                <a:ea typeface="+mn-ea"/>
                <a:cs typeface="+mn-cs"/>
              </a:rPr>
              <a:t>something is the key to making good decisions about cost,</a:t>
            </a:r>
          </a:p>
          <a:p>
            <a:r>
              <a:rPr lang="en-US" sz="1200" b="0" i="0" u="none" strike="noStrike" kern="1200" baseline="0" dirty="0">
                <a:solidFill>
                  <a:schemeClr val="tx1"/>
                </a:solidFill>
                <a:latin typeface="+mn-lt"/>
                <a:ea typeface="+mn-ea"/>
                <a:cs typeface="+mn-cs"/>
              </a:rPr>
              <a:t>scope and timelines, both at the start and later when things</a:t>
            </a:r>
          </a:p>
          <a:p>
            <a:r>
              <a:rPr lang="es-PE" sz="1200" b="0" i="0" u="none" strike="noStrike" kern="1200" baseline="0" dirty="0" err="1">
                <a:solidFill>
                  <a:schemeClr val="tx1"/>
                </a:solidFill>
                <a:latin typeface="+mn-lt"/>
                <a:ea typeface="+mn-ea"/>
                <a:cs typeface="+mn-cs"/>
              </a:rPr>
              <a:t>change</a:t>
            </a:r>
            <a:r>
              <a:rPr lang="es-PE" sz="1200" b="0" i="0" u="none" strike="noStrike" kern="1200" baseline="0" dirty="0">
                <a:solidFill>
                  <a:schemeClr val="tx1"/>
                </a:solidFill>
                <a:latin typeface="+mn-lt"/>
                <a:ea typeface="+mn-ea"/>
                <a:cs typeface="+mn-cs"/>
              </a:rPr>
              <a:t>.</a:t>
            </a:r>
          </a:p>
          <a:p>
            <a:endParaRPr lang="es-PE" b="0" i="0" u="none" strike="noStrike" cap="none" baseline="0" dirty="0">
              <a:solidFill>
                <a:schemeClr val="dk1"/>
              </a:solidFill>
              <a:latin typeface="+mn-lt"/>
              <a:ea typeface="Arial"/>
              <a:cs typeface="Arial"/>
              <a:sym typeface="Arial"/>
            </a:endParaRPr>
          </a:p>
          <a:p>
            <a:pPr marL="0" indent="0">
              <a:buFontTx/>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11</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41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Tx/>
              <a:buChar char="-"/>
            </a:pPr>
            <a:r>
              <a:rPr lang="en-US" sz="1200" b="0" i="1" u="none" strike="noStrike" kern="1200" baseline="0" dirty="0">
                <a:solidFill>
                  <a:schemeClr val="tx1"/>
                </a:solidFill>
                <a:latin typeface="+mn-lt"/>
                <a:ea typeface="+mn-ea"/>
                <a:cs typeface="+mn-cs"/>
              </a:rPr>
              <a:t>WHY are we doing this? </a:t>
            </a:r>
            <a:r>
              <a:rPr lang="en-US" sz="1200" b="0" i="0" u="none" strike="noStrike" kern="1200" baseline="0" dirty="0">
                <a:solidFill>
                  <a:schemeClr val="tx1"/>
                </a:solidFill>
                <a:latin typeface="+mn-lt"/>
                <a:ea typeface="+mn-ea"/>
                <a:cs typeface="+mn-cs"/>
              </a:rPr>
              <a:t>This is the </a:t>
            </a:r>
            <a:r>
              <a:rPr lang="en-US" sz="1200" b="0" i="1" u="none" strike="noStrike" kern="1200" baseline="0" dirty="0">
                <a:solidFill>
                  <a:schemeClr val="tx1"/>
                </a:solidFill>
                <a:latin typeface="+mn-lt"/>
                <a:ea typeface="+mn-ea"/>
                <a:cs typeface="+mn-cs"/>
              </a:rPr>
              <a:t>GOAL </a:t>
            </a:r>
            <a:r>
              <a:rPr lang="en-US" sz="1200" b="0" i="0" u="none" strike="noStrike" kern="1200" baseline="0" dirty="0">
                <a:solidFill>
                  <a:schemeClr val="tx1"/>
                </a:solidFill>
                <a:latin typeface="+mn-lt"/>
                <a:ea typeface="+mn-ea"/>
                <a:cs typeface="+mn-cs"/>
              </a:rPr>
              <a:t>we are </a:t>
            </a:r>
            <a:r>
              <a:rPr lang="es-PE" sz="1200" b="0" i="0" u="none" strike="noStrike" kern="1200" baseline="0" dirty="0" err="1">
                <a:solidFill>
                  <a:schemeClr val="tx1"/>
                </a:solidFill>
                <a:latin typeface="+mn-lt"/>
                <a:ea typeface="+mn-ea"/>
                <a:cs typeface="+mn-cs"/>
              </a:rPr>
              <a:t>trying</a:t>
            </a:r>
            <a:r>
              <a:rPr lang="es-PE" sz="1200" b="0" i="0" u="none" strike="noStrike" kern="1200" baseline="0" dirty="0">
                <a:solidFill>
                  <a:schemeClr val="tx1"/>
                </a:solidFill>
                <a:latin typeface="+mn-lt"/>
                <a:ea typeface="+mn-ea"/>
                <a:cs typeface="+mn-cs"/>
              </a:rPr>
              <a:t> to </a:t>
            </a:r>
            <a:r>
              <a:rPr lang="es-PE" sz="1200" b="0" i="0" u="none" strike="noStrike" kern="1200" baseline="0" dirty="0" err="1">
                <a:solidFill>
                  <a:schemeClr val="tx1"/>
                </a:solidFill>
                <a:latin typeface="+mn-lt"/>
                <a:ea typeface="+mn-ea"/>
                <a:cs typeface="+mn-cs"/>
              </a:rPr>
              <a:t>achieve</a:t>
            </a:r>
            <a:r>
              <a:rPr lang="es-PE" sz="1200" b="0" i="0" u="none" strike="noStrike" kern="1200" baseline="0" dirty="0">
                <a:solidFill>
                  <a:schemeClr val="tx1"/>
                </a:solidFill>
                <a:latin typeface="+mn-lt"/>
                <a:ea typeface="+mn-ea"/>
                <a:cs typeface="+mn-cs"/>
              </a:rPr>
              <a:t>.</a:t>
            </a:r>
          </a:p>
          <a:p>
            <a:pPr marL="171450" indent="-171450">
              <a:buFontTx/>
              <a:buChar char="-"/>
            </a:pPr>
            <a:r>
              <a:rPr lang="en-US" sz="1200" b="0" i="0" u="none" strike="noStrike" kern="1200" baseline="0" dirty="0">
                <a:solidFill>
                  <a:schemeClr val="tx1"/>
                </a:solidFill>
                <a:latin typeface="+mn-lt"/>
                <a:ea typeface="+mn-ea"/>
                <a:cs typeface="+mn-cs"/>
              </a:rPr>
              <a:t>WHO can produce the desired effect? WHO can obstruct it? Who are the consumers or users of our product? WHO  will be impacted by it? These are the </a:t>
            </a:r>
            <a:r>
              <a:rPr lang="en-US" sz="1200" b="0" i="1" u="none" strike="noStrike" kern="1200" baseline="0" dirty="0">
                <a:solidFill>
                  <a:schemeClr val="tx1"/>
                </a:solidFill>
                <a:latin typeface="+mn-lt"/>
                <a:ea typeface="+mn-ea"/>
                <a:cs typeface="+mn-cs"/>
              </a:rPr>
              <a:t>actors </a:t>
            </a:r>
            <a:r>
              <a:rPr lang="en-US" sz="1200" b="0" i="0" u="none" strike="noStrike" kern="1200" baseline="0" dirty="0">
                <a:solidFill>
                  <a:schemeClr val="tx1"/>
                </a:solidFill>
                <a:latin typeface="+mn-lt"/>
                <a:ea typeface="+mn-ea"/>
                <a:cs typeface="+mn-cs"/>
              </a:rPr>
              <a:t>WHO can influence the outcome.</a:t>
            </a:r>
          </a:p>
          <a:p>
            <a:pPr marL="171450" indent="-171450">
              <a:buFontTx/>
              <a:buChar char="-"/>
            </a:pPr>
            <a:r>
              <a:rPr lang="en-US" sz="1200" b="0" i="1" u="none" strike="noStrike" kern="1200" baseline="0" dirty="0">
                <a:solidFill>
                  <a:schemeClr val="tx1"/>
                </a:solidFill>
                <a:latin typeface="+mn-lt"/>
                <a:ea typeface="+mn-ea"/>
                <a:cs typeface="+mn-cs"/>
              </a:rPr>
              <a:t>HOW should our actors’ </a:t>
            </a:r>
            <a:r>
              <a:rPr lang="en-US" sz="1200" b="0" i="1" u="none" strike="noStrike" kern="1200" baseline="0" dirty="0" err="1">
                <a:solidFill>
                  <a:schemeClr val="tx1"/>
                </a:solidFill>
                <a:latin typeface="+mn-lt"/>
                <a:ea typeface="+mn-ea"/>
                <a:cs typeface="+mn-cs"/>
              </a:rPr>
              <a:t>behaviour</a:t>
            </a:r>
            <a:r>
              <a:rPr lang="en-US" sz="1200" b="0" i="1" u="none" strike="noStrike" kern="1200" baseline="0" dirty="0">
                <a:solidFill>
                  <a:schemeClr val="tx1"/>
                </a:solidFill>
                <a:latin typeface="+mn-lt"/>
                <a:ea typeface="+mn-ea"/>
                <a:cs typeface="+mn-cs"/>
              </a:rPr>
              <a:t> change? HOW can they help us to achieve the goal? HOW can they obstruct or prevent us from succeeding? </a:t>
            </a:r>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   WHAT can we do, as an organization or a delivery team, to support the required impacts?</a:t>
            </a:r>
            <a:endParaRPr lang="es-PE" sz="1200" b="0" i="0" u="none" strike="noStrike" cap="none" baseline="0" dirty="0">
              <a:solidFill>
                <a:schemeClr val="dk1"/>
              </a:solidFill>
              <a:latin typeface="+mn-lt"/>
              <a:ea typeface="Arial"/>
              <a:cs typeface="Arial"/>
              <a:sym typeface="Arial"/>
            </a:endParaRPr>
          </a:p>
          <a:p>
            <a:pPr marL="361950" marR="0" lvl="0" indent="-361950" algn="l" rtl="0">
              <a:spcBef>
                <a:spcPts val="0"/>
              </a:spcBef>
              <a:spcAft>
                <a:spcPts val="0"/>
              </a:spcAft>
              <a:buSzPct val="25000"/>
              <a:buNone/>
            </a:pPr>
            <a:endParaRPr lang="es-PE" sz="1200" b="0" i="0" u="none" strike="noStrike" cap="none" baseline="0" dirty="0">
              <a:solidFill>
                <a:schemeClr val="dk1"/>
              </a:solidFill>
              <a:latin typeface="+mn-lt"/>
              <a:ea typeface="Arial"/>
              <a:cs typeface="Arial"/>
              <a:sym typeface="Arial"/>
            </a:endParaRPr>
          </a:p>
        </p:txBody>
      </p:sp>
      <p:sp>
        <p:nvSpPr>
          <p:cNvPr id="181" name="Shape 181"/>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None/>
            </a:pPr>
            <a:endParaRPr sz="1200" b="0" i="0" u="none" strike="noStrike" cap="none" baseline="0">
              <a:solidFill>
                <a:schemeClr val="dk1"/>
              </a:solidFill>
              <a:latin typeface="Calibri"/>
              <a:ea typeface="Calibri"/>
              <a:cs typeface="Calibri"/>
              <a:sym typeface="Calibri"/>
            </a:endParaRP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s-PE" sz="1200" b="0" i="0" u="none" strike="noStrike" cap="none" baseline="0">
                <a:solidFill>
                  <a:schemeClr val="dk1"/>
                </a:solidFill>
                <a:latin typeface="Calibri"/>
                <a:ea typeface="Calibri"/>
                <a:cs typeface="Calibri"/>
                <a:sym typeface="Calibri"/>
              </a:rPr>
              <a:t>12</a:t>
            </a:fld>
            <a:endParaRPr lang="es-PE"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303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spcAft>
                <a:spcPts val="0"/>
              </a:spcAft>
              <a:buClr>
                <a:srgbClr val="888888"/>
              </a:buClr>
              <a:buFont typeface="Arial"/>
              <a:buNone/>
              <a:defRPr/>
            </a:lvl1pPr>
            <a:lvl2pPr marL="457200" marR="0" indent="0" algn="ctr" rtl="0">
              <a:spcBef>
                <a:spcPts val="560"/>
              </a:spcBef>
              <a:spcAft>
                <a:spcPts val="0"/>
              </a:spcAft>
              <a:buClr>
                <a:srgbClr val="888888"/>
              </a:buClr>
              <a:buFont typeface="Arial"/>
              <a:buNone/>
              <a:defRPr/>
            </a:lvl2pPr>
            <a:lvl3pPr marL="914400" marR="0" indent="0" algn="ctr" rtl="0">
              <a:spcBef>
                <a:spcPts val="480"/>
              </a:spcBef>
              <a:spcAft>
                <a:spcPts val="0"/>
              </a:spcAft>
              <a:buClr>
                <a:srgbClr val="888888"/>
              </a:buClr>
              <a:buFont typeface="Arial"/>
              <a:buNone/>
              <a:defRPr/>
            </a:lvl3pPr>
            <a:lvl4pPr marL="1371600" marR="0" indent="0" algn="ctr" rtl="0">
              <a:spcBef>
                <a:spcPts val="400"/>
              </a:spcBef>
              <a:spcAft>
                <a:spcPts val="0"/>
              </a:spcAft>
              <a:buClr>
                <a:srgbClr val="888888"/>
              </a:buClr>
              <a:buFont typeface="Arial"/>
              <a:buNone/>
              <a:defRPr/>
            </a:lvl4pPr>
            <a:lvl5pPr marL="1828800" marR="0" indent="0" algn="ctr" rtl="0">
              <a:spcBef>
                <a:spcPts val="400"/>
              </a:spcBef>
              <a:spcAft>
                <a:spcPts val="0"/>
              </a:spcAft>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Rectangle 5"/>
          <p:cNvSpPr>
            <a:spLocks noGrp="1" noChangeArrowheads="1"/>
          </p:cNvSpPr>
          <p:nvPr>
            <p:ph type="ftr" sz="quarter" idx="10"/>
          </p:nvPr>
        </p:nvSpPr>
        <p:spPr>
          <a:ln/>
        </p:spPr>
        <p:txBody>
          <a:bodyPr/>
          <a:lstStyle>
            <a:lvl1pPr>
              <a:defRPr/>
            </a:lvl1pPr>
          </a:lstStyle>
          <a:p>
            <a:pPr>
              <a:defRPr/>
            </a:pPr>
            <a:r>
              <a:rPr lang="sv-SE">
                <a:solidFill>
                  <a:srgbClr val="00759F"/>
                </a:solidFill>
              </a:rPr>
              <a:t>Henrik Kniberg</a:t>
            </a:r>
          </a:p>
        </p:txBody>
      </p:sp>
    </p:spTree>
    <p:extLst>
      <p:ext uri="{BB962C8B-B14F-4D97-AF65-F5344CB8AC3E}">
        <p14:creationId xmlns:p14="http://schemas.microsoft.com/office/powerpoint/2010/main" val="1486838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9869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
        <p:nvSpPr>
          <p:cNvPr id="21" name="Shape 2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 name="Shape 2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3" name="Shape 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7" name="Shape 2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8" name="Shape 2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9" name="Shape 2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722312" y="4406901"/>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1"/>
          </p:nvPr>
        </p:nvSpPr>
        <p:spPr>
          <a:xfrm>
            <a:off x="722312" y="2906714"/>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33" name="Shape 3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4" name="Shape 3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5" name="Shape 3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8" name="Shape 38"/>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1" name="Shape 4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6" name="Shape 46"/>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3"/>
          </p:nvPr>
        </p:nvSpPr>
        <p:spPr>
          <a:xfrm>
            <a:off x="4645026"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8" name="Shape 48"/>
          <p:cNvSpPr txBox="1">
            <a:spLocks noGrp="1"/>
          </p:cNvSpPr>
          <p:nvPr>
            <p:ph type="body" idx="4"/>
          </p:nvPr>
        </p:nvSpPr>
        <p:spPr>
          <a:xfrm>
            <a:off x="4645026"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0" name="Shape 5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2" y="273051"/>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3575050" y="273051"/>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457202"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3" name="Shape 73"/>
          <p:cNvSpPr txBox="1">
            <a:spLocks noGrp="1"/>
          </p:cNvSpPr>
          <p:nvPr>
            <p:ph type="body" idx="1"/>
          </p:nvPr>
        </p:nvSpPr>
        <p:spPr>
          <a:xfrm rot="5400000">
            <a:off x="2309018" y="-251617"/>
            <a:ext cx="4525963" cy="8229600"/>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8"/>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a:lvl1pPr>
            <a:lvl2pPr marL="742950" marR="0" indent="-107950" algn="l" rtl="0">
              <a:spcBef>
                <a:spcPts val="560"/>
              </a:spcBef>
              <a:spcAft>
                <a:spcPts val="0"/>
              </a:spcAft>
              <a:buClr>
                <a:schemeClr val="dk1"/>
              </a:buClr>
              <a:buFont typeface="Arial"/>
              <a:buChar char="–"/>
              <a:defRPr/>
            </a:lvl2pPr>
            <a:lvl3pPr marL="1143000" marR="0" indent="-76200" algn="l" rtl="0">
              <a:spcBef>
                <a:spcPts val="480"/>
              </a:spcBef>
              <a:spcAft>
                <a:spcPts val="0"/>
              </a:spcAft>
              <a:buClr>
                <a:schemeClr val="dk1"/>
              </a:buClr>
              <a:buFont typeface="Arial"/>
              <a:buChar char="•"/>
              <a:defRPr/>
            </a:lvl3pPr>
            <a:lvl4pPr marL="1600200" marR="0" indent="-101600" algn="l" rtl="0">
              <a:spcBef>
                <a:spcPts val="400"/>
              </a:spcBef>
              <a:spcAft>
                <a:spcPts val="0"/>
              </a:spcAft>
              <a:buClr>
                <a:schemeClr val="dk1"/>
              </a:buClr>
              <a:buFont typeface="Arial"/>
              <a:buChar char="–"/>
              <a:defRPr/>
            </a:lvl4pPr>
            <a:lvl5pPr marL="2057400" marR="0" indent="-101600" algn="l" rtl="0">
              <a:spcBef>
                <a:spcPts val="400"/>
              </a:spcBef>
              <a:spcAft>
                <a:spcPts val="0"/>
              </a:spcAft>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s-PE"/>
              <a:t>‹Nº›</a:t>
            </a:fld>
            <a:endParaRPr lang="es-P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2" r:id="rId12"/>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1</a:t>
            </a:fld>
            <a:endParaRPr lang="es-PE"/>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57855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Opciones</a:t>
            </a:r>
            <a:r>
              <a:rPr lang="en-US" sz="6000" b="0" i="0" u="none" strike="noStrike" cap="none" baseline="0" dirty="0">
                <a:solidFill>
                  <a:schemeClr val="dk1"/>
                </a:solidFill>
                <a:latin typeface="Quattrocento Sans"/>
                <a:ea typeface="Quattrocento Sans"/>
                <a:cs typeface="Quattrocento Sans"/>
                <a:sym typeface="Quattrocento Sans"/>
              </a:rPr>
              <a:t> de </a:t>
            </a:r>
            <a:r>
              <a:rPr lang="en-US" sz="6000" b="0" i="0" u="none" strike="noStrike" cap="none" baseline="0" dirty="0" err="1">
                <a:solidFill>
                  <a:schemeClr val="dk1"/>
                </a:solidFill>
                <a:latin typeface="Quattrocento Sans"/>
                <a:ea typeface="Quattrocento Sans"/>
                <a:cs typeface="Quattrocento Sans"/>
                <a:sym typeface="Quattrocento Sans"/>
              </a:rPr>
              <a:t>Impacto</a:t>
            </a:r>
            <a:endParaRPr lang="en-US" sz="60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2" name="Rectángulo 1"/>
          <p:cNvSpPr/>
          <p:nvPr/>
        </p:nvSpPr>
        <p:spPr>
          <a:xfrm>
            <a:off x="5471160" y="1555495"/>
            <a:ext cx="3352800" cy="4822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PE" sz="1800" dirty="0"/>
              <a:t>Incrementar el Pico de Ventas</a:t>
            </a:r>
          </a:p>
        </p:txBody>
      </p:sp>
      <p:sp>
        <p:nvSpPr>
          <p:cNvPr id="9" name="Rectángulo 8"/>
          <p:cNvSpPr/>
          <p:nvPr/>
        </p:nvSpPr>
        <p:spPr>
          <a:xfrm>
            <a:off x="2616599" y="2922096"/>
            <a:ext cx="2351163" cy="4786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PE" sz="1800" dirty="0"/>
              <a:t>Usuario Móvil</a:t>
            </a:r>
          </a:p>
        </p:txBody>
      </p:sp>
      <p:sp>
        <p:nvSpPr>
          <p:cNvPr id="13" name="Rectángulo 12"/>
          <p:cNvSpPr/>
          <p:nvPr/>
        </p:nvSpPr>
        <p:spPr>
          <a:xfrm>
            <a:off x="6472797" y="2922096"/>
            <a:ext cx="2351163" cy="4786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PE" sz="1800" dirty="0"/>
              <a:t>Centro de Llamadas</a:t>
            </a:r>
          </a:p>
        </p:txBody>
      </p:sp>
      <p:sp>
        <p:nvSpPr>
          <p:cNvPr id="10" name="Rectángulo 9"/>
          <p:cNvSpPr/>
          <p:nvPr/>
        </p:nvSpPr>
        <p:spPr>
          <a:xfrm>
            <a:off x="2269017" y="4209672"/>
            <a:ext cx="1742041"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Comprar mas en  línea</a:t>
            </a:r>
          </a:p>
        </p:txBody>
      </p:sp>
      <p:sp>
        <p:nvSpPr>
          <p:cNvPr id="14" name="Rectángulo 13"/>
          <p:cNvSpPr/>
          <p:nvPr/>
        </p:nvSpPr>
        <p:spPr>
          <a:xfrm>
            <a:off x="4293477" y="4192632"/>
            <a:ext cx="2179320"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Comprar sin centro de llamadas</a:t>
            </a:r>
          </a:p>
        </p:txBody>
      </p:sp>
      <p:sp>
        <p:nvSpPr>
          <p:cNvPr id="15" name="Rectángulo 14"/>
          <p:cNvSpPr/>
          <p:nvPr/>
        </p:nvSpPr>
        <p:spPr>
          <a:xfrm>
            <a:off x="7147560" y="4209672"/>
            <a:ext cx="1681081" cy="6955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sz="1800" dirty="0"/>
              <a:t>Vender mas rápido</a:t>
            </a:r>
          </a:p>
        </p:txBody>
      </p:sp>
      <p:sp>
        <p:nvSpPr>
          <p:cNvPr id="11" name="Rectángulo 10"/>
          <p:cNvSpPr/>
          <p:nvPr/>
        </p:nvSpPr>
        <p:spPr>
          <a:xfrm>
            <a:off x="2234442" y="5458029"/>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Compra</a:t>
            </a:r>
            <a:r>
              <a:rPr lang="en-US" sz="1800" dirty="0"/>
              <a:t> con un solo </a:t>
            </a:r>
            <a:r>
              <a:rPr lang="en-US" sz="1800" dirty="0" err="1"/>
              <a:t>clic</a:t>
            </a:r>
            <a:endParaRPr lang="es-PE" sz="1800" dirty="0"/>
          </a:p>
        </p:txBody>
      </p:sp>
      <p:sp>
        <p:nvSpPr>
          <p:cNvPr id="17" name="Rectángulo 16"/>
          <p:cNvSpPr/>
          <p:nvPr/>
        </p:nvSpPr>
        <p:spPr>
          <a:xfrm>
            <a:off x="3716447" y="5905787"/>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Sitio</a:t>
            </a:r>
            <a:r>
              <a:rPr lang="en-US" sz="1800" dirty="0"/>
              <a:t> Web</a:t>
            </a:r>
          </a:p>
          <a:p>
            <a:pPr algn="ctr"/>
            <a:r>
              <a:rPr lang="en-US" sz="1800" dirty="0" err="1"/>
              <a:t>Movil</a:t>
            </a:r>
            <a:endParaRPr lang="es-PE" sz="1800" dirty="0"/>
          </a:p>
        </p:txBody>
      </p:sp>
      <p:sp>
        <p:nvSpPr>
          <p:cNvPr id="19" name="Rectángulo 18"/>
          <p:cNvSpPr/>
          <p:nvPr/>
        </p:nvSpPr>
        <p:spPr>
          <a:xfrm>
            <a:off x="5255209" y="5450381"/>
            <a:ext cx="1436763" cy="80080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err="1"/>
              <a:t>Compra</a:t>
            </a:r>
            <a:r>
              <a:rPr lang="en-US" sz="1800" dirty="0"/>
              <a:t> con SMS</a:t>
            </a:r>
            <a:endParaRPr lang="es-PE" sz="1800" dirty="0"/>
          </a:p>
        </p:txBody>
      </p:sp>
      <p:sp>
        <p:nvSpPr>
          <p:cNvPr id="16" name="Rectángulo 15"/>
          <p:cNvSpPr/>
          <p:nvPr/>
        </p:nvSpPr>
        <p:spPr>
          <a:xfrm>
            <a:off x="7032089" y="5455181"/>
            <a:ext cx="1912022" cy="81786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err="1"/>
              <a:t>Detener</a:t>
            </a:r>
            <a:r>
              <a:rPr lang="en-US" sz="1800" dirty="0"/>
              <a:t> la </a:t>
            </a:r>
            <a:r>
              <a:rPr lang="en-US" sz="1800" dirty="0" err="1"/>
              <a:t>venta</a:t>
            </a:r>
            <a:r>
              <a:rPr lang="en-US" sz="1800" dirty="0"/>
              <a:t> </a:t>
            </a:r>
            <a:r>
              <a:rPr lang="en-US" sz="1800" dirty="0" err="1"/>
              <a:t>cruzada</a:t>
            </a:r>
            <a:endParaRPr lang="es-PE" sz="1800" dirty="0"/>
          </a:p>
        </p:txBody>
      </p:sp>
      <p:cxnSp>
        <p:nvCxnSpPr>
          <p:cNvPr id="21" name="Conector recto de flecha 20"/>
          <p:cNvCxnSpPr>
            <a:endCxn id="13" idx="0"/>
          </p:cNvCxnSpPr>
          <p:nvPr/>
        </p:nvCxnSpPr>
        <p:spPr>
          <a:xfrm>
            <a:off x="7147560" y="2037743"/>
            <a:ext cx="500819" cy="884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ángulo: esquinas redondeadas 22"/>
          <p:cNvSpPr/>
          <p:nvPr/>
        </p:nvSpPr>
        <p:spPr>
          <a:xfrm>
            <a:off x="323848" y="1555495"/>
            <a:ext cx="150495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24" name="Rectángulo: esquinas redondeadas 23"/>
          <p:cNvSpPr/>
          <p:nvPr/>
        </p:nvSpPr>
        <p:spPr>
          <a:xfrm>
            <a:off x="291306" y="4209672"/>
            <a:ext cx="1550195"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25" name="Rectángulo: esquinas redondeadas 24"/>
          <p:cNvSpPr/>
          <p:nvPr/>
        </p:nvSpPr>
        <p:spPr>
          <a:xfrm>
            <a:off x="293847" y="5447593"/>
            <a:ext cx="1550194"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26" name="Rectángulo: esquinas redondeadas 25"/>
          <p:cNvSpPr/>
          <p:nvPr/>
        </p:nvSpPr>
        <p:spPr>
          <a:xfrm>
            <a:off x="291306" y="2922096"/>
            <a:ext cx="1550195"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Actores</a:t>
            </a:r>
          </a:p>
        </p:txBody>
      </p:sp>
      <p:cxnSp>
        <p:nvCxnSpPr>
          <p:cNvPr id="27" name="Conector recto de flecha 26"/>
          <p:cNvCxnSpPr>
            <a:stCxn id="23" idx="2"/>
            <a:endCxn id="26" idx="0"/>
          </p:cNvCxnSpPr>
          <p:nvPr/>
        </p:nvCxnSpPr>
        <p:spPr>
          <a:xfrm flipH="1">
            <a:off x="1066404" y="2037743"/>
            <a:ext cx="9921" cy="8843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26" idx="2"/>
            <a:endCxn id="24" idx="0"/>
          </p:cNvCxnSpPr>
          <p:nvPr/>
        </p:nvCxnSpPr>
        <p:spPr>
          <a:xfrm>
            <a:off x="1066404" y="3400729"/>
            <a:ext cx="0" cy="8089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24" idx="2"/>
            <a:endCxn id="25" idx="0"/>
          </p:cNvCxnSpPr>
          <p:nvPr/>
        </p:nvCxnSpPr>
        <p:spPr>
          <a:xfrm>
            <a:off x="1066404" y="4688305"/>
            <a:ext cx="2540" cy="7592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endCxn id="9" idx="0"/>
          </p:cNvCxnSpPr>
          <p:nvPr/>
        </p:nvCxnSpPr>
        <p:spPr>
          <a:xfrm flipH="1">
            <a:off x="3792181" y="2037743"/>
            <a:ext cx="3355379" cy="8843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Conector recto de flecha 159"/>
          <p:cNvCxnSpPr>
            <a:stCxn id="9" idx="2"/>
            <a:endCxn id="10" idx="0"/>
          </p:cNvCxnSpPr>
          <p:nvPr/>
        </p:nvCxnSpPr>
        <p:spPr>
          <a:xfrm flipH="1">
            <a:off x="3140038" y="3400729"/>
            <a:ext cx="652143" cy="808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2" name="Conector recto de flecha 161"/>
          <p:cNvCxnSpPr>
            <a:stCxn id="9" idx="2"/>
            <a:endCxn id="14" idx="0"/>
          </p:cNvCxnSpPr>
          <p:nvPr/>
        </p:nvCxnSpPr>
        <p:spPr>
          <a:xfrm>
            <a:off x="3792181" y="3400729"/>
            <a:ext cx="1590956" cy="791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4" name="Conector recto de flecha 163"/>
          <p:cNvCxnSpPr>
            <a:stCxn id="13" idx="2"/>
            <a:endCxn id="15" idx="0"/>
          </p:cNvCxnSpPr>
          <p:nvPr/>
        </p:nvCxnSpPr>
        <p:spPr>
          <a:xfrm>
            <a:off x="7648379" y="3400729"/>
            <a:ext cx="339722" cy="8089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6" name="Conector recto de flecha 165"/>
          <p:cNvCxnSpPr>
            <a:stCxn id="10" idx="2"/>
            <a:endCxn id="11" idx="0"/>
          </p:cNvCxnSpPr>
          <p:nvPr/>
        </p:nvCxnSpPr>
        <p:spPr>
          <a:xfrm flipH="1">
            <a:off x="2952824" y="4905187"/>
            <a:ext cx="187214" cy="552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8" name="Conector recto de flecha 167"/>
          <p:cNvCxnSpPr>
            <a:stCxn id="10" idx="2"/>
            <a:endCxn id="17" idx="0"/>
          </p:cNvCxnSpPr>
          <p:nvPr/>
        </p:nvCxnSpPr>
        <p:spPr>
          <a:xfrm>
            <a:off x="3140038" y="4905187"/>
            <a:ext cx="1294791" cy="1000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6" name="Conector recto de flecha 175"/>
          <p:cNvCxnSpPr>
            <a:stCxn id="14" idx="2"/>
            <a:endCxn id="19" idx="0"/>
          </p:cNvCxnSpPr>
          <p:nvPr/>
        </p:nvCxnSpPr>
        <p:spPr>
          <a:xfrm>
            <a:off x="5383137" y="4888147"/>
            <a:ext cx="590454" cy="562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9" name="Conector recto de flecha 178"/>
          <p:cNvCxnSpPr>
            <a:stCxn id="15" idx="2"/>
            <a:endCxn id="16" idx="0"/>
          </p:cNvCxnSpPr>
          <p:nvPr/>
        </p:nvCxnSpPr>
        <p:spPr>
          <a:xfrm flipH="1">
            <a:off x="7988100" y="4905187"/>
            <a:ext cx="1" cy="549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836491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2768265"/>
            <a:ext cx="5341975" cy="1458554"/>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r>
              <a:rPr lang="en-US" sz="2000" dirty="0" err="1"/>
              <a:t>Mapa</a:t>
            </a:r>
            <a:r>
              <a:rPr lang="en-US" sz="2000" dirty="0"/>
              <a:t> de </a:t>
            </a:r>
            <a:r>
              <a:rPr lang="en-US" sz="2000" dirty="0" err="1"/>
              <a:t>Historias</a:t>
            </a: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Definiendo</a:t>
            </a:r>
            <a:r>
              <a:rPr lang="es-PE" sz="4800" b="0" i="0" u="none" strike="noStrike" cap="none" dirty="0">
                <a:solidFill>
                  <a:schemeClr val="dk1"/>
                </a:solidFill>
                <a:latin typeface="Quattrocento Sans"/>
                <a:ea typeface="Quattrocento Sans"/>
                <a:cs typeface="Quattrocento Sans"/>
                <a:sym typeface="Quattrocento Sans"/>
              </a:rPr>
              <a:t> el Alcance</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3943742994"/>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233362"/>
            <a:ext cx="9144000" cy="6391275"/>
          </a:xfrm>
          <a:prstGeom prst="rect">
            <a:avLst/>
          </a:prstGeom>
        </p:spPr>
      </p:pic>
      <p:sp>
        <p:nvSpPr>
          <p:cNvPr id="173" name="Shape 173"/>
          <p:cNvSpPr txBox="1"/>
          <p:nvPr/>
        </p:nvSpPr>
        <p:spPr>
          <a:xfrm>
            <a:off x="314325" y="117541"/>
            <a:ext cx="5000625" cy="1168446"/>
          </a:xfrm>
          <a:prstGeom prst="rect">
            <a:avLst/>
          </a:prstGeom>
          <a:noFill/>
          <a:ln>
            <a:noFill/>
          </a:ln>
        </p:spPr>
        <p:txBody>
          <a:bodyPr lIns="91425" tIns="45700" rIns="91425" bIns="45700" anchor="t" anchorCtr="0">
            <a:noAutofit/>
          </a:bodyPr>
          <a:lstStyle/>
          <a:p>
            <a:pPr marL="0" marR="0" lvl="0" indent="0" rtl="0">
              <a:spcBef>
                <a:spcPts val="0"/>
              </a:spcBef>
              <a:spcAft>
                <a:spcPts val="0"/>
              </a:spcAft>
              <a:buSzPct val="25000"/>
              <a:buNone/>
            </a:pPr>
            <a:r>
              <a:rPr lang="en-US" sz="3600" b="0" i="0" u="none" strike="noStrike" cap="none" baseline="0" dirty="0" err="1">
                <a:solidFill>
                  <a:schemeClr val="dk1"/>
                </a:solidFill>
                <a:latin typeface="Quattrocento Sans"/>
                <a:ea typeface="Quattrocento Sans"/>
                <a:cs typeface="Quattrocento Sans"/>
                <a:sym typeface="Quattrocento Sans"/>
              </a:rPr>
              <a:t>Construyendo</a:t>
            </a:r>
            <a:endParaRPr lang="en-US" sz="3600" b="0" i="0" u="none" strike="noStrike" cap="none" baseline="0" dirty="0">
              <a:solidFill>
                <a:schemeClr val="dk1"/>
              </a:solidFill>
              <a:latin typeface="Quattrocento Sans"/>
              <a:ea typeface="Quattrocento Sans"/>
              <a:cs typeface="Quattrocento Sans"/>
              <a:sym typeface="Quattrocento Sans"/>
            </a:endParaRPr>
          </a:p>
          <a:p>
            <a:pPr marL="0" marR="0" lvl="0" indent="0" rtl="0">
              <a:spcBef>
                <a:spcPts val="0"/>
              </a:spcBef>
              <a:spcAft>
                <a:spcPts val="0"/>
              </a:spcAft>
              <a:buSzPct val="25000"/>
              <a:buNone/>
            </a:pPr>
            <a:r>
              <a:rPr lang="en-US" sz="3600" b="0" i="0" u="none" strike="noStrike" cap="none" dirty="0" err="1">
                <a:solidFill>
                  <a:schemeClr val="dk1"/>
                </a:solidFill>
                <a:latin typeface="Quattrocento Sans"/>
                <a:ea typeface="Quattrocento Sans"/>
                <a:cs typeface="Quattrocento Sans"/>
                <a:sym typeface="Quattrocento Sans"/>
              </a:rPr>
              <a:t>mapas</a:t>
            </a:r>
            <a:r>
              <a:rPr lang="en-US" sz="3600" b="0" i="0" u="none" strike="noStrike" cap="none" dirty="0">
                <a:solidFill>
                  <a:schemeClr val="dk1"/>
                </a:solidFill>
                <a:latin typeface="Quattrocento Sans"/>
                <a:ea typeface="Quattrocento Sans"/>
                <a:cs typeface="Quattrocento Sans"/>
                <a:sym typeface="Quattrocento Sans"/>
              </a:rPr>
              <a:t> de </a:t>
            </a:r>
            <a:r>
              <a:rPr lang="en-US" sz="3600" b="0" i="0" u="none" strike="noStrike" cap="none" dirty="0" err="1">
                <a:solidFill>
                  <a:schemeClr val="dk1"/>
                </a:solidFill>
                <a:latin typeface="Quattrocento Sans"/>
                <a:ea typeface="Quattrocento Sans"/>
                <a:cs typeface="Quattrocento Sans"/>
                <a:sym typeface="Quattrocento Sans"/>
              </a:rPr>
              <a:t>historia</a:t>
            </a:r>
            <a:endParaRPr lang="es-PE" sz="3600" b="0" i="0" u="none" strike="noStrike" cap="none" baseline="0" dirty="0">
              <a:solidFill>
                <a:schemeClr val="dk1"/>
              </a:solidFill>
              <a:latin typeface="Quattrocento Sans"/>
              <a:ea typeface="Quattrocento Sans"/>
              <a:cs typeface="Quattrocento Sans"/>
              <a:sym typeface="Quattrocento Sans"/>
            </a:endParaRPr>
          </a:p>
        </p:txBody>
      </p:sp>
      <p:grpSp>
        <p:nvGrpSpPr>
          <p:cNvPr id="5" name="Grupo 4"/>
          <p:cNvGrpSpPr/>
          <p:nvPr/>
        </p:nvGrpSpPr>
        <p:grpSpPr>
          <a:xfrm>
            <a:off x="-82641" y="518668"/>
            <a:ext cx="9151826" cy="5938946"/>
            <a:chOff x="-82641" y="518668"/>
            <a:chExt cx="9151826" cy="5938946"/>
          </a:xfrm>
        </p:grpSpPr>
        <p:sp>
          <p:nvSpPr>
            <p:cNvPr id="4" name="CuadroTexto 3"/>
            <p:cNvSpPr txBox="1"/>
            <p:nvPr/>
          </p:nvSpPr>
          <p:spPr>
            <a:xfrm>
              <a:off x="5745653" y="518668"/>
              <a:ext cx="2967644" cy="923330"/>
            </a:xfrm>
            <a:prstGeom prst="rect">
              <a:avLst/>
            </a:prstGeom>
            <a:noFill/>
          </p:spPr>
          <p:txBody>
            <a:bodyPr wrap="square" rtlCol="0">
              <a:spAutoFit/>
            </a:bodyPr>
            <a:lstStyle/>
            <a:p>
              <a:pPr algn="ctr"/>
              <a:r>
                <a:rPr lang="es-PE" sz="1800" b="1" dirty="0">
                  <a:solidFill>
                    <a:schemeClr val="bg1"/>
                  </a:solidFill>
                </a:rPr>
                <a:t>Impacto: el comprador de libros populares recibe libros más rápido</a:t>
              </a:r>
            </a:p>
          </p:txBody>
        </p:sp>
        <p:sp>
          <p:nvSpPr>
            <p:cNvPr id="6" name="CuadroTexto 5"/>
            <p:cNvSpPr txBox="1"/>
            <p:nvPr/>
          </p:nvSpPr>
          <p:spPr>
            <a:xfrm>
              <a:off x="259735" y="3197606"/>
              <a:ext cx="1391645" cy="923330"/>
            </a:xfrm>
            <a:prstGeom prst="rect">
              <a:avLst/>
            </a:prstGeom>
            <a:noFill/>
          </p:spPr>
          <p:txBody>
            <a:bodyPr wrap="square" rtlCol="0">
              <a:spAutoFit/>
            </a:bodyPr>
            <a:lstStyle/>
            <a:p>
              <a:pPr algn="ctr"/>
              <a:r>
                <a:rPr lang="es-PE" sz="1800" b="1" dirty="0">
                  <a:solidFill>
                    <a:schemeClr val="bg1"/>
                  </a:solidFill>
                </a:rPr>
                <a:t>Encontrar el libro que quiero</a:t>
              </a:r>
            </a:p>
          </p:txBody>
        </p:sp>
        <p:sp>
          <p:nvSpPr>
            <p:cNvPr id="7" name="CuadroTexto 6"/>
            <p:cNvSpPr txBox="1"/>
            <p:nvPr/>
          </p:nvSpPr>
          <p:spPr>
            <a:xfrm>
              <a:off x="5745653" y="1952156"/>
              <a:ext cx="3323532" cy="553998"/>
            </a:xfrm>
            <a:prstGeom prst="rect">
              <a:avLst/>
            </a:prstGeom>
            <a:noFill/>
          </p:spPr>
          <p:txBody>
            <a:bodyPr wrap="square" rtlCol="0">
              <a:spAutoFit/>
            </a:bodyPr>
            <a:lstStyle/>
            <a:p>
              <a:pPr algn="ctr"/>
              <a:r>
                <a:rPr lang="es-PE" sz="1500" dirty="0">
                  <a:solidFill>
                    <a:schemeClr val="tx1"/>
                  </a:solidFill>
                </a:rPr>
                <a:t>Entregable que consigue el impacto (el escenario entrega el resultado)</a:t>
              </a:r>
            </a:p>
          </p:txBody>
        </p:sp>
        <p:sp>
          <p:nvSpPr>
            <p:cNvPr id="8" name="CuadroTexto 7"/>
            <p:cNvSpPr txBox="1"/>
            <p:nvPr/>
          </p:nvSpPr>
          <p:spPr>
            <a:xfrm>
              <a:off x="7797338" y="3332069"/>
              <a:ext cx="1180407" cy="553998"/>
            </a:xfrm>
            <a:prstGeom prst="rect">
              <a:avLst/>
            </a:prstGeom>
            <a:noFill/>
          </p:spPr>
          <p:txBody>
            <a:bodyPr wrap="square" rtlCol="0">
              <a:spAutoFit/>
            </a:bodyPr>
            <a:lstStyle/>
            <a:p>
              <a:pPr algn="ctr"/>
              <a:r>
                <a:rPr lang="es-PE" sz="1500" dirty="0">
                  <a:solidFill>
                    <a:schemeClr val="tx1"/>
                  </a:solidFill>
                </a:rPr>
                <a:t>Actividades</a:t>
              </a:r>
            </a:p>
            <a:p>
              <a:pPr algn="ctr"/>
              <a:r>
                <a:rPr lang="es-PE" sz="1500" dirty="0">
                  <a:solidFill>
                    <a:schemeClr val="tx1"/>
                  </a:solidFill>
                </a:rPr>
                <a:t> de Usuario</a:t>
              </a:r>
            </a:p>
          </p:txBody>
        </p:sp>
        <p:sp>
          <p:nvSpPr>
            <p:cNvPr id="9" name="CuadroTexto 8"/>
            <p:cNvSpPr txBox="1"/>
            <p:nvPr/>
          </p:nvSpPr>
          <p:spPr>
            <a:xfrm>
              <a:off x="7797338" y="4628855"/>
              <a:ext cx="1180407" cy="784830"/>
            </a:xfrm>
            <a:prstGeom prst="rect">
              <a:avLst/>
            </a:prstGeom>
            <a:noFill/>
          </p:spPr>
          <p:txBody>
            <a:bodyPr wrap="square" rtlCol="0">
              <a:spAutoFit/>
            </a:bodyPr>
            <a:lstStyle/>
            <a:p>
              <a:pPr algn="ctr"/>
              <a:r>
                <a:rPr lang="es-PE" sz="1500" dirty="0" err="1">
                  <a:solidFill>
                    <a:schemeClr val="tx1"/>
                  </a:solidFill>
                </a:rPr>
                <a:t>Caracterís</a:t>
              </a:r>
              <a:r>
                <a:rPr lang="es-PE" sz="1500" dirty="0">
                  <a:solidFill>
                    <a:schemeClr val="tx1"/>
                  </a:solidFill>
                </a:rPr>
                <a:t>-ticas del Sistema</a:t>
              </a:r>
            </a:p>
          </p:txBody>
        </p:sp>
        <p:sp>
          <p:nvSpPr>
            <p:cNvPr id="10" name="CuadroTexto 9"/>
            <p:cNvSpPr txBox="1"/>
            <p:nvPr/>
          </p:nvSpPr>
          <p:spPr>
            <a:xfrm>
              <a:off x="1747340" y="3332069"/>
              <a:ext cx="1391645" cy="646331"/>
            </a:xfrm>
            <a:prstGeom prst="rect">
              <a:avLst/>
            </a:prstGeom>
            <a:noFill/>
          </p:spPr>
          <p:txBody>
            <a:bodyPr wrap="square" rtlCol="0">
              <a:spAutoFit/>
            </a:bodyPr>
            <a:lstStyle/>
            <a:p>
              <a:pPr algn="ctr"/>
              <a:r>
                <a:rPr lang="es-PE" sz="1800" b="1" dirty="0">
                  <a:solidFill>
                    <a:schemeClr val="bg1"/>
                  </a:solidFill>
                </a:rPr>
                <a:t>Juntar</a:t>
              </a:r>
            </a:p>
            <a:p>
              <a:pPr algn="ctr"/>
              <a:r>
                <a:rPr lang="en-US" sz="1800" b="1" dirty="0">
                  <a:solidFill>
                    <a:schemeClr val="bg1"/>
                  </a:solidFill>
                </a:rPr>
                <a:t>l</a:t>
              </a:r>
              <a:r>
                <a:rPr lang="es-PE" sz="1800" b="1" dirty="0" err="1">
                  <a:solidFill>
                    <a:schemeClr val="bg1"/>
                  </a:solidFill>
                </a:rPr>
                <a:t>ibros</a:t>
              </a:r>
              <a:endParaRPr lang="es-PE" sz="1800" b="1" dirty="0">
                <a:solidFill>
                  <a:schemeClr val="bg1"/>
                </a:solidFill>
              </a:endParaRPr>
            </a:p>
          </p:txBody>
        </p:sp>
        <p:sp>
          <p:nvSpPr>
            <p:cNvPr id="11" name="CuadroTexto 10"/>
            <p:cNvSpPr txBox="1"/>
            <p:nvPr/>
          </p:nvSpPr>
          <p:spPr>
            <a:xfrm>
              <a:off x="3262242" y="3332069"/>
              <a:ext cx="1391645" cy="646331"/>
            </a:xfrm>
            <a:prstGeom prst="rect">
              <a:avLst/>
            </a:prstGeom>
            <a:noFill/>
          </p:spPr>
          <p:txBody>
            <a:bodyPr wrap="square" rtlCol="0">
              <a:spAutoFit/>
            </a:bodyPr>
            <a:lstStyle/>
            <a:p>
              <a:pPr algn="ctr"/>
              <a:r>
                <a:rPr lang="en-US" sz="1800" b="1" dirty="0" err="1">
                  <a:solidFill>
                    <a:schemeClr val="bg1"/>
                  </a:solidFill>
                </a:rPr>
                <a:t>Confirmar</a:t>
              </a:r>
              <a:endParaRPr lang="en-US" sz="1800" b="1" dirty="0">
                <a:solidFill>
                  <a:schemeClr val="bg1"/>
                </a:solidFill>
              </a:endParaRPr>
            </a:p>
            <a:p>
              <a:pPr algn="ctr"/>
              <a:r>
                <a:rPr lang="en-US" sz="1800" b="1" dirty="0">
                  <a:solidFill>
                    <a:schemeClr val="bg1"/>
                  </a:solidFill>
                </a:rPr>
                <a:t>Orden</a:t>
              </a:r>
              <a:endParaRPr lang="es-PE" sz="1800" b="1" dirty="0">
                <a:solidFill>
                  <a:schemeClr val="bg1"/>
                </a:solidFill>
              </a:endParaRPr>
            </a:p>
          </p:txBody>
        </p:sp>
        <p:sp>
          <p:nvSpPr>
            <p:cNvPr id="12" name="CuadroTexto 11"/>
            <p:cNvSpPr txBox="1"/>
            <p:nvPr/>
          </p:nvSpPr>
          <p:spPr>
            <a:xfrm>
              <a:off x="4763496" y="3332069"/>
              <a:ext cx="1391645" cy="646331"/>
            </a:xfrm>
            <a:prstGeom prst="rect">
              <a:avLst/>
            </a:prstGeom>
            <a:noFill/>
          </p:spPr>
          <p:txBody>
            <a:bodyPr wrap="square" rtlCol="0">
              <a:spAutoFit/>
            </a:bodyPr>
            <a:lstStyle/>
            <a:p>
              <a:pPr algn="ctr"/>
              <a:r>
                <a:rPr lang="en-US" sz="1800" b="1" dirty="0" err="1">
                  <a:solidFill>
                    <a:schemeClr val="bg1"/>
                  </a:solidFill>
                </a:rPr>
                <a:t>Esperar</a:t>
              </a:r>
              <a:r>
                <a:rPr lang="en-US" sz="1800" b="1" dirty="0">
                  <a:solidFill>
                    <a:schemeClr val="bg1"/>
                  </a:solidFill>
                </a:rPr>
                <a:t> el </a:t>
              </a:r>
            </a:p>
            <a:p>
              <a:pPr algn="ctr"/>
              <a:r>
                <a:rPr lang="en-US" sz="1800" b="1" dirty="0">
                  <a:solidFill>
                    <a:schemeClr val="bg1"/>
                  </a:solidFill>
                </a:rPr>
                <a:t>Libro</a:t>
              </a:r>
              <a:endParaRPr lang="es-PE" sz="1800" b="1" dirty="0">
                <a:solidFill>
                  <a:schemeClr val="bg1"/>
                </a:solidFill>
              </a:endParaRPr>
            </a:p>
          </p:txBody>
        </p:sp>
        <p:sp>
          <p:nvSpPr>
            <p:cNvPr id="13" name="CuadroTexto 12"/>
            <p:cNvSpPr txBox="1"/>
            <p:nvPr/>
          </p:nvSpPr>
          <p:spPr>
            <a:xfrm>
              <a:off x="6282436" y="3332069"/>
              <a:ext cx="1391645" cy="646331"/>
            </a:xfrm>
            <a:prstGeom prst="rect">
              <a:avLst/>
            </a:prstGeom>
            <a:noFill/>
          </p:spPr>
          <p:txBody>
            <a:bodyPr wrap="square" rtlCol="0">
              <a:spAutoFit/>
            </a:bodyPr>
            <a:lstStyle/>
            <a:p>
              <a:pPr algn="ctr"/>
              <a:r>
                <a:rPr lang="en-US" sz="1800" b="1" dirty="0" err="1">
                  <a:solidFill>
                    <a:schemeClr val="bg1"/>
                  </a:solidFill>
                </a:rPr>
                <a:t>Recibir</a:t>
              </a:r>
              <a:r>
                <a:rPr lang="en-US" sz="1800" b="1" dirty="0">
                  <a:solidFill>
                    <a:schemeClr val="bg1"/>
                  </a:solidFill>
                </a:rPr>
                <a:t> el </a:t>
              </a:r>
            </a:p>
            <a:p>
              <a:pPr algn="ctr"/>
              <a:r>
                <a:rPr lang="en-US" sz="1800" b="1" dirty="0">
                  <a:solidFill>
                    <a:schemeClr val="bg1"/>
                  </a:solidFill>
                </a:rPr>
                <a:t>Libro</a:t>
              </a:r>
              <a:endParaRPr lang="es-PE" sz="1800" b="1" dirty="0">
                <a:solidFill>
                  <a:schemeClr val="bg1"/>
                </a:solidFill>
              </a:endParaRPr>
            </a:p>
          </p:txBody>
        </p:sp>
        <p:sp>
          <p:nvSpPr>
            <p:cNvPr id="14" name="CuadroTexto 13"/>
            <p:cNvSpPr txBox="1"/>
            <p:nvPr/>
          </p:nvSpPr>
          <p:spPr>
            <a:xfrm>
              <a:off x="2575587" y="2058137"/>
              <a:ext cx="2967644" cy="369332"/>
            </a:xfrm>
            <a:prstGeom prst="rect">
              <a:avLst/>
            </a:prstGeom>
            <a:noFill/>
          </p:spPr>
          <p:txBody>
            <a:bodyPr wrap="square" rtlCol="0">
              <a:spAutoFit/>
            </a:bodyPr>
            <a:lstStyle/>
            <a:p>
              <a:pPr algn="ctr"/>
              <a:r>
                <a:rPr lang="es-PE" sz="1800" b="1" dirty="0">
                  <a:solidFill>
                    <a:schemeClr val="bg1"/>
                  </a:solidFill>
                </a:rPr>
                <a:t>Comprar libros en-</a:t>
              </a:r>
              <a:r>
                <a:rPr lang="es-PE" sz="1800" b="1" dirty="0" err="1">
                  <a:solidFill>
                    <a:schemeClr val="bg1"/>
                  </a:solidFill>
                </a:rPr>
                <a:t>linea</a:t>
              </a:r>
              <a:endParaRPr lang="es-PE" sz="1800" b="1" dirty="0">
                <a:solidFill>
                  <a:schemeClr val="bg1"/>
                </a:solidFill>
              </a:endParaRPr>
            </a:p>
          </p:txBody>
        </p:sp>
        <p:sp>
          <p:nvSpPr>
            <p:cNvPr id="15" name="CuadroTexto 14"/>
            <p:cNvSpPr txBox="1"/>
            <p:nvPr/>
          </p:nvSpPr>
          <p:spPr>
            <a:xfrm>
              <a:off x="259735" y="4559605"/>
              <a:ext cx="1391645" cy="923330"/>
            </a:xfrm>
            <a:prstGeom prst="rect">
              <a:avLst/>
            </a:prstGeom>
            <a:noFill/>
          </p:spPr>
          <p:txBody>
            <a:bodyPr wrap="square" rtlCol="0">
              <a:spAutoFit/>
            </a:bodyPr>
            <a:lstStyle/>
            <a:p>
              <a:pPr algn="ctr"/>
              <a:r>
                <a:rPr lang="es-PE" sz="1800" b="1" dirty="0">
                  <a:solidFill>
                    <a:schemeClr val="bg1"/>
                  </a:solidFill>
                </a:rPr>
                <a:t>Buscar los mas vendidos</a:t>
              </a:r>
            </a:p>
          </p:txBody>
        </p:sp>
        <p:sp>
          <p:nvSpPr>
            <p:cNvPr id="16" name="CuadroTexto 15"/>
            <p:cNvSpPr txBox="1"/>
            <p:nvPr/>
          </p:nvSpPr>
          <p:spPr>
            <a:xfrm>
              <a:off x="1747340" y="4559605"/>
              <a:ext cx="1391645" cy="923330"/>
            </a:xfrm>
            <a:prstGeom prst="rect">
              <a:avLst/>
            </a:prstGeom>
            <a:noFill/>
          </p:spPr>
          <p:txBody>
            <a:bodyPr wrap="square" rtlCol="0">
              <a:spAutoFit/>
            </a:bodyPr>
            <a:lstStyle/>
            <a:p>
              <a:pPr algn="ctr"/>
              <a:r>
                <a:rPr lang="es-PE" sz="1800" b="1" dirty="0">
                  <a:solidFill>
                    <a:schemeClr val="bg1"/>
                  </a:solidFill>
                </a:rPr>
                <a:t>Colocar</a:t>
              </a:r>
            </a:p>
            <a:p>
              <a:pPr algn="ctr"/>
              <a:r>
                <a:rPr lang="en-US" sz="1800" b="1" dirty="0">
                  <a:solidFill>
                    <a:schemeClr val="bg1"/>
                  </a:solidFill>
                </a:rPr>
                <a:t>e</a:t>
              </a:r>
              <a:r>
                <a:rPr lang="es-PE" sz="1800" b="1" dirty="0">
                  <a:solidFill>
                    <a:schemeClr val="bg1"/>
                  </a:solidFill>
                </a:rPr>
                <a:t>n la</a:t>
              </a:r>
            </a:p>
            <a:p>
              <a:pPr algn="ctr"/>
              <a:r>
                <a:rPr lang="en-US" sz="1800" b="1" dirty="0">
                  <a:solidFill>
                    <a:schemeClr val="bg1"/>
                  </a:solidFill>
                </a:rPr>
                <a:t>C</a:t>
              </a:r>
              <a:r>
                <a:rPr lang="es-PE" sz="1800" b="1" dirty="0" err="1">
                  <a:solidFill>
                    <a:schemeClr val="bg1"/>
                  </a:solidFill>
                </a:rPr>
                <a:t>anasta</a:t>
              </a:r>
              <a:endParaRPr lang="es-PE" sz="1800" b="1" dirty="0">
                <a:solidFill>
                  <a:schemeClr val="bg1"/>
                </a:solidFill>
              </a:endParaRPr>
            </a:p>
          </p:txBody>
        </p:sp>
        <p:sp>
          <p:nvSpPr>
            <p:cNvPr id="17" name="CuadroTexto 16"/>
            <p:cNvSpPr txBox="1"/>
            <p:nvPr/>
          </p:nvSpPr>
          <p:spPr>
            <a:xfrm>
              <a:off x="3234945" y="4559605"/>
              <a:ext cx="1391645" cy="923330"/>
            </a:xfrm>
            <a:prstGeom prst="rect">
              <a:avLst/>
            </a:prstGeom>
            <a:noFill/>
          </p:spPr>
          <p:txBody>
            <a:bodyPr wrap="square" rtlCol="0">
              <a:spAutoFit/>
            </a:bodyPr>
            <a:lstStyle/>
            <a:p>
              <a:pPr algn="ctr"/>
              <a:r>
                <a:rPr lang="en-US" sz="1800" b="1" dirty="0" err="1">
                  <a:solidFill>
                    <a:schemeClr val="bg1"/>
                  </a:solidFill>
                </a:rPr>
                <a:t>Ingresar</a:t>
              </a:r>
              <a:r>
                <a:rPr lang="en-US" sz="1800" b="1" dirty="0">
                  <a:solidFill>
                    <a:schemeClr val="bg1"/>
                  </a:solidFill>
                </a:rPr>
                <a:t> </a:t>
              </a:r>
              <a:r>
                <a:rPr lang="en-US" sz="1800" b="1" dirty="0" err="1">
                  <a:solidFill>
                    <a:schemeClr val="bg1"/>
                  </a:solidFill>
                </a:rPr>
                <a:t>datos</a:t>
              </a:r>
              <a:r>
                <a:rPr lang="en-US" sz="1800" b="1" dirty="0">
                  <a:solidFill>
                    <a:schemeClr val="bg1"/>
                  </a:solidFill>
                </a:rPr>
                <a:t> de </a:t>
              </a:r>
              <a:r>
                <a:rPr lang="en-US" sz="1800" b="1" dirty="0" err="1">
                  <a:solidFill>
                    <a:schemeClr val="bg1"/>
                  </a:solidFill>
                </a:rPr>
                <a:t>envio</a:t>
              </a:r>
              <a:endParaRPr lang="es-PE" sz="1800" b="1" dirty="0">
                <a:solidFill>
                  <a:schemeClr val="bg1"/>
                </a:solidFill>
              </a:endParaRPr>
            </a:p>
          </p:txBody>
        </p:sp>
        <p:sp>
          <p:nvSpPr>
            <p:cNvPr id="18" name="CuadroTexto 17"/>
            <p:cNvSpPr txBox="1"/>
            <p:nvPr/>
          </p:nvSpPr>
          <p:spPr>
            <a:xfrm>
              <a:off x="4667958" y="4559605"/>
              <a:ext cx="1559886" cy="923330"/>
            </a:xfrm>
            <a:prstGeom prst="rect">
              <a:avLst/>
            </a:prstGeom>
            <a:noFill/>
          </p:spPr>
          <p:txBody>
            <a:bodyPr wrap="square" rtlCol="0">
              <a:spAutoFit/>
            </a:bodyPr>
            <a:lstStyle/>
            <a:p>
              <a:pPr algn="ctr"/>
              <a:r>
                <a:rPr lang="es-PE" sz="1800" b="1" dirty="0">
                  <a:solidFill>
                    <a:schemeClr val="bg1"/>
                  </a:solidFill>
                </a:rPr>
                <a:t>Recibir notificación de entrega</a:t>
              </a:r>
            </a:p>
          </p:txBody>
        </p:sp>
        <p:sp>
          <p:nvSpPr>
            <p:cNvPr id="19" name="CuadroTexto 18"/>
            <p:cNvSpPr txBox="1"/>
            <p:nvPr/>
          </p:nvSpPr>
          <p:spPr>
            <a:xfrm>
              <a:off x="6127791" y="4559605"/>
              <a:ext cx="1559886" cy="923330"/>
            </a:xfrm>
            <a:prstGeom prst="rect">
              <a:avLst/>
            </a:prstGeom>
            <a:noFill/>
          </p:spPr>
          <p:txBody>
            <a:bodyPr wrap="square" rtlCol="0">
              <a:spAutoFit/>
            </a:bodyPr>
            <a:lstStyle/>
            <a:p>
              <a:pPr algn="ctr"/>
              <a:r>
                <a:rPr lang="en-US" sz="1800" b="1" dirty="0" err="1">
                  <a:solidFill>
                    <a:schemeClr val="bg1"/>
                  </a:solidFill>
                </a:rPr>
                <a:t>Recibir</a:t>
              </a:r>
              <a:r>
                <a:rPr lang="en-US" sz="1800" b="1" dirty="0">
                  <a:solidFill>
                    <a:schemeClr val="bg1"/>
                  </a:solidFill>
                </a:rPr>
                <a:t> </a:t>
              </a:r>
              <a:r>
                <a:rPr lang="en-US" sz="1800" b="1" dirty="0" err="1">
                  <a:solidFill>
                    <a:schemeClr val="bg1"/>
                  </a:solidFill>
                </a:rPr>
                <a:t>boleta</a:t>
              </a:r>
              <a:r>
                <a:rPr lang="en-US" sz="1800" b="1" dirty="0">
                  <a:solidFill>
                    <a:schemeClr val="bg1"/>
                  </a:solidFill>
                </a:rPr>
                <a:t> de </a:t>
              </a:r>
              <a:r>
                <a:rPr lang="en-US" sz="1800" b="1" dirty="0" err="1">
                  <a:solidFill>
                    <a:schemeClr val="bg1"/>
                  </a:solidFill>
                </a:rPr>
                <a:t>entrega</a:t>
              </a:r>
              <a:endParaRPr lang="es-PE" sz="1800" b="1" dirty="0">
                <a:solidFill>
                  <a:schemeClr val="bg1"/>
                </a:solidFill>
              </a:endParaRPr>
            </a:p>
          </p:txBody>
        </p:sp>
        <p:sp>
          <p:nvSpPr>
            <p:cNvPr id="20" name="CuadroTexto 19"/>
            <p:cNvSpPr txBox="1"/>
            <p:nvPr/>
          </p:nvSpPr>
          <p:spPr>
            <a:xfrm>
              <a:off x="259735" y="5518617"/>
              <a:ext cx="1391645" cy="923330"/>
            </a:xfrm>
            <a:prstGeom prst="rect">
              <a:avLst/>
            </a:prstGeom>
            <a:noFill/>
          </p:spPr>
          <p:txBody>
            <a:bodyPr wrap="square" rtlCol="0">
              <a:spAutoFit/>
            </a:bodyPr>
            <a:lstStyle/>
            <a:p>
              <a:pPr algn="ctr"/>
              <a:r>
                <a:rPr lang="es-PE" sz="1800" b="1" dirty="0">
                  <a:solidFill>
                    <a:schemeClr val="bg1"/>
                  </a:solidFill>
                </a:rPr>
                <a:t>Buscar libro por titulo</a:t>
              </a:r>
            </a:p>
          </p:txBody>
        </p:sp>
        <p:sp>
          <p:nvSpPr>
            <p:cNvPr id="21" name="CuadroTexto 20"/>
            <p:cNvSpPr txBox="1"/>
            <p:nvPr/>
          </p:nvSpPr>
          <p:spPr>
            <a:xfrm>
              <a:off x="1747340" y="5657116"/>
              <a:ext cx="1391645" cy="646331"/>
            </a:xfrm>
            <a:prstGeom prst="rect">
              <a:avLst/>
            </a:prstGeom>
            <a:noFill/>
          </p:spPr>
          <p:txBody>
            <a:bodyPr wrap="square" rtlCol="0">
              <a:spAutoFit/>
            </a:bodyPr>
            <a:lstStyle/>
            <a:p>
              <a:pPr algn="ctr"/>
              <a:r>
                <a:rPr lang="es-PE" sz="1800" b="1" dirty="0">
                  <a:solidFill>
                    <a:schemeClr val="bg1"/>
                  </a:solidFill>
                </a:rPr>
                <a:t>Crear lista de deseos</a:t>
              </a:r>
            </a:p>
          </p:txBody>
        </p:sp>
        <p:sp>
          <p:nvSpPr>
            <p:cNvPr id="22" name="CuadroTexto 21"/>
            <p:cNvSpPr txBox="1"/>
            <p:nvPr/>
          </p:nvSpPr>
          <p:spPr>
            <a:xfrm>
              <a:off x="3251791" y="5534284"/>
              <a:ext cx="1391645" cy="923330"/>
            </a:xfrm>
            <a:prstGeom prst="rect">
              <a:avLst/>
            </a:prstGeom>
            <a:noFill/>
          </p:spPr>
          <p:txBody>
            <a:bodyPr wrap="square" rtlCol="0">
              <a:spAutoFit/>
            </a:bodyPr>
            <a:lstStyle/>
            <a:p>
              <a:pPr algn="ctr"/>
              <a:r>
                <a:rPr lang="es-PE" sz="1800" b="1" dirty="0">
                  <a:solidFill>
                    <a:schemeClr val="bg1"/>
                  </a:solidFill>
                </a:rPr>
                <a:t>Pagar con tarjeta de crédito</a:t>
              </a:r>
            </a:p>
          </p:txBody>
        </p:sp>
        <p:sp>
          <p:nvSpPr>
            <p:cNvPr id="23" name="CuadroTexto 22"/>
            <p:cNvSpPr txBox="1"/>
            <p:nvPr/>
          </p:nvSpPr>
          <p:spPr>
            <a:xfrm>
              <a:off x="4736146" y="5534284"/>
              <a:ext cx="1391645" cy="923330"/>
            </a:xfrm>
            <a:prstGeom prst="rect">
              <a:avLst/>
            </a:prstGeom>
            <a:noFill/>
          </p:spPr>
          <p:txBody>
            <a:bodyPr wrap="square" rtlCol="0">
              <a:spAutoFit/>
            </a:bodyPr>
            <a:lstStyle/>
            <a:p>
              <a:pPr algn="ctr"/>
              <a:r>
                <a:rPr lang="en-US" sz="1800" b="1" dirty="0">
                  <a:solidFill>
                    <a:schemeClr val="bg1"/>
                  </a:solidFill>
                </a:rPr>
                <a:t>P</a:t>
              </a:r>
              <a:r>
                <a:rPr lang="es-PE" sz="1800" b="1" dirty="0" err="1">
                  <a:solidFill>
                    <a:schemeClr val="bg1"/>
                  </a:solidFill>
                </a:rPr>
                <a:t>reguntar</a:t>
              </a:r>
              <a:r>
                <a:rPr lang="es-PE" sz="1800" b="1" dirty="0">
                  <a:solidFill>
                    <a:schemeClr val="bg1"/>
                  </a:solidFill>
                </a:rPr>
                <a:t> Estado de la Orden</a:t>
              </a:r>
            </a:p>
          </p:txBody>
        </p:sp>
        <p:sp>
          <p:nvSpPr>
            <p:cNvPr id="24" name="CuadroTexto 23"/>
            <p:cNvSpPr txBox="1"/>
            <p:nvPr/>
          </p:nvSpPr>
          <p:spPr>
            <a:xfrm>
              <a:off x="7581580" y="4122211"/>
              <a:ext cx="1180407" cy="369332"/>
            </a:xfrm>
            <a:prstGeom prst="rect">
              <a:avLst/>
            </a:prstGeom>
            <a:noFill/>
          </p:spPr>
          <p:txBody>
            <a:bodyPr wrap="square" rtlCol="0">
              <a:spAutoFit/>
            </a:bodyPr>
            <a:lstStyle/>
            <a:p>
              <a:pPr algn="ctr"/>
              <a:r>
                <a:rPr lang="es-PE" sz="1800" dirty="0">
                  <a:solidFill>
                    <a:schemeClr val="tx1"/>
                  </a:solidFill>
                </a:rPr>
                <a:t>tiempo</a:t>
              </a:r>
            </a:p>
          </p:txBody>
        </p:sp>
        <p:sp>
          <p:nvSpPr>
            <p:cNvPr id="25" name="CuadroTexto 24"/>
            <p:cNvSpPr txBox="1"/>
            <p:nvPr/>
          </p:nvSpPr>
          <p:spPr>
            <a:xfrm rot="16200000">
              <a:off x="-622982" y="5316110"/>
              <a:ext cx="1450014" cy="369332"/>
            </a:xfrm>
            <a:prstGeom prst="rect">
              <a:avLst/>
            </a:prstGeom>
            <a:noFill/>
          </p:spPr>
          <p:txBody>
            <a:bodyPr wrap="square" rtlCol="0">
              <a:spAutoFit/>
            </a:bodyPr>
            <a:lstStyle/>
            <a:p>
              <a:pPr algn="ctr"/>
              <a:r>
                <a:rPr lang="es-PE" sz="1800" dirty="0">
                  <a:solidFill>
                    <a:schemeClr val="tx1"/>
                  </a:solidFill>
                </a:rPr>
                <a:t>necesidad</a:t>
              </a:r>
            </a:p>
          </p:txBody>
        </p:sp>
      </p:grpSp>
    </p:spTree>
    <p:extLst>
      <p:ext uri="{BB962C8B-B14F-4D97-AF65-F5344CB8AC3E}">
        <p14:creationId xmlns:p14="http://schemas.microsoft.com/office/powerpoint/2010/main" val="616048329"/>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457200" y="46038"/>
            <a:ext cx="8229600" cy="1143000"/>
          </a:xfrm>
          <a:prstGeom prst="rect">
            <a:avLst/>
          </a:prstGeom>
        </p:spPr>
        <p:txBody>
          <a:bodyPr lIns="91425" tIns="91425" rIns="91425" bIns="91425" anchor="ctr" anchorCtr="0">
            <a:noAutofit/>
          </a:bodyPr>
          <a:lstStyle/>
          <a:p>
            <a:pPr algn="l" rtl="0">
              <a:spcBef>
                <a:spcPts val="0"/>
              </a:spcBef>
              <a:buNone/>
            </a:pPr>
            <a:r>
              <a:rPr lang="es-PE" sz="4000" dirty="0"/>
              <a:t>Priorización</a:t>
            </a:r>
          </a:p>
        </p:txBody>
      </p:sp>
      <p:pic>
        <p:nvPicPr>
          <p:cNvPr id="1026" name="Picture 2" descr="http://hannahatkin.com/blog/wp-content/uploads/2015/01/moscowMethod-604x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72" y="1607287"/>
            <a:ext cx="3940663" cy="1761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uxforthemasses.com/wordpress/wp-content/uploads/2011/01/Buy-a-feature-game-m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575" y="1499002"/>
            <a:ext cx="3563877" cy="20046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oad.net/Blog/Images/RemovingDissatisfiersKANOAnalysis_AD46/KANOAnalysisChart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72" y="3874929"/>
            <a:ext cx="3812191" cy="2632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er.educause.edu/articles/2014/5/~/media/40be5785652749bd8587840a867cbf11.ash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042321"/>
            <a:ext cx="4431742" cy="229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611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457200" y="46038"/>
            <a:ext cx="8229600" cy="1143000"/>
          </a:xfrm>
          <a:prstGeom prst="rect">
            <a:avLst/>
          </a:prstGeom>
        </p:spPr>
        <p:txBody>
          <a:bodyPr lIns="91425" tIns="91425" rIns="91425" bIns="91425" anchor="ctr" anchorCtr="0">
            <a:noAutofit/>
          </a:bodyPr>
          <a:lstStyle/>
          <a:p>
            <a:pPr algn="l" rtl="0">
              <a:spcBef>
                <a:spcPts val="0"/>
              </a:spcBef>
              <a:buNone/>
            </a:pPr>
            <a:r>
              <a:rPr lang="es-PE" sz="4000" dirty="0"/>
              <a:t>Priorización (ej. Criterios </a:t>
            </a:r>
            <a:r>
              <a:rPr lang="es-PE" sz="4000" dirty="0" err="1"/>
              <a:t>MoSCoW</a:t>
            </a:r>
            <a:r>
              <a:rPr lang="es-PE" sz="4000" dirty="0"/>
              <a:t>)</a:t>
            </a:r>
          </a:p>
        </p:txBody>
      </p:sp>
      <p:pic>
        <p:nvPicPr>
          <p:cNvPr id="636" name="Shape 636"/>
          <p:cNvPicPr preferRelativeResize="0"/>
          <p:nvPr/>
        </p:nvPicPr>
        <p:blipFill rotWithShape="1">
          <a:blip r:embed="rId3">
            <a:alphaModFix/>
          </a:blip>
          <a:srcRect l="21679" r="4807"/>
          <a:stretch/>
        </p:blipFill>
        <p:spPr>
          <a:xfrm>
            <a:off x="6684575" y="1465764"/>
            <a:ext cx="2459425" cy="5063825"/>
          </a:xfrm>
          <a:prstGeom prst="rect">
            <a:avLst/>
          </a:prstGeom>
          <a:noFill/>
          <a:ln>
            <a:noFill/>
          </a:ln>
        </p:spPr>
      </p:pic>
      <p:sp>
        <p:nvSpPr>
          <p:cNvPr id="637" name="Shape 637"/>
          <p:cNvSpPr txBox="1"/>
          <p:nvPr/>
        </p:nvSpPr>
        <p:spPr>
          <a:xfrm>
            <a:off x="1957342" y="3216607"/>
            <a:ext cx="4931777" cy="559799"/>
          </a:xfrm>
          <a:prstGeom prst="rect">
            <a:avLst/>
          </a:prstGeom>
          <a:noFill/>
          <a:ln>
            <a:noFill/>
          </a:ln>
        </p:spPr>
        <p:txBody>
          <a:bodyPr lIns="91425" tIns="91425" rIns="91425" bIns="91425" anchor="t" anchorCtr="0">
            <a:noAutofit/>
          </a:bodyPr>
          <a:lstStyle/>
          <a:p>
            <a:r>
              <a:rPr lang="es-PE" sz="2000" dirty="0">
                <a:latin typeface="Segoe UI Emoji" panose="020B0502040204020203" pitchFamily="34" charset="0"/>
                <a:ea typeface="Segoe UI Emoji" panose="020B0502040204020203" pitchFamily="34" charset="0"/>
              </a:rPr>
              <a:t>Características esenciales. Requerimientos Mínimos. No Negociable</a:t>
            </a:r>
          </a:p>
        </p:txBody>
      </p:sp>
      <p:sp>
        <p:nvSpPr>
          <p:cNvPr id="638" name="Shape 638"/>
          <p:cNvSpPr txBox="1"/>
          <p:nvPr/>
        </p:nvSpPr>
        <p:spPr>
          <a:xfrm>
            <a:off x="1957343" y="1517324"/>
            <a:ext cx="5121764" cy="78168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Importante pero no Vital. El producto es              viable sin esto.</a:t>
            </a:r>
          </a:p>
        </p:txBody>
      </p:sp>
      <p:sp>
        <p:nvSpPr>
          <p:cNvPr id="640" name="Shape 640"/>
          <p:cNvSpPr txBox="1"/>
          <p:nvPr/>
        </p:nvSpPr>
        <p:spPr>
          <a:xfrm>
            <a:off x="1957342" y="4785701"/>
            <a:ext cx="6080700" cy="71390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Puede ser incluido luego</a:t>
            </a:r>
          </a:p>
          <a:p>
            <a:pPr lvl="0" rtl="0">
              <a:spcBef>
                <a:spcPts val="0"/>
              </a:spcBef>
              <a:buNone/>
            </a:pPr>
            <a:endParaRPr lang="es-PE" sz="2000" dirty="0">
              <a:latin typeface="Segoe UI Emoji" panose="020B0502040204020203" pitchFamily="34" charset="0"/>
              <a:ea typeface="Segoe UI Emoji" panose="020B0502040204020203" pitchFamily="34" charset="0"/>
            </a:endParaRPr>
          </a:p>
        </p:txBody>
      </p:sp>
      <p:sp>
        <p:nvSpPr>
          <p:cNvPr id="641" name="Shape 641"/>
          <p:cNvSpPr txBox="1"/>
          <p:nvPr/>
        </p:nvSpPr>
        <p:spPr>
          <a:xfrm>
            <a:off x="1957342" y="2417713"/>
            <a:ext cx="4640501" cy="659187"/>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Deseable pero no critico. Poco impacto si es omitido.</a:t>
            </a:r>
          </a:p>
        </p:txBody>
      </p:sp>
      <p:sp>
        <p:nvSpPr>
          <p:cNvPr id="10" name="Shape 641"/>
          <p:cNvSpPr txBox="1"/>
          <p:nvPr/>
        </p:nvSpPr>
        <p:spPr>
          <a:xfrm>
            <a:off x="1957342" y="4048764"/>
            <a:ext cx="4704347" cy="559799"/>
          </a:xfrm>
          <a:prstGeom prst="rect">
            <a:avLst/>
          </a:prstGeom>
          <a:noFill/>
          <a:ln>
            <a:noFill/>
          </a:ln>
        </p:spPr>
        <p:txBody>
          <a:bodyPr lIns="91425" tIns="91425" rIns="91425" bIns="91425" anchor="t" anchorCtr="0">
            <a:noAutofit/>
          </a:bodyPr>
          <a:lstStyle/>
          <a:p>
            <a:pPr lvl="0"/>
            <a:r>
              <a:rPr lang="es-PE" sz="2000" dirty="0">
                <a:latin typeface="Segoe UI Emoji" panose="020B0502040204020203" pitchFamily="34" charset="0"/>
                <a:ea typeface="Segoe UI Emoji" panose="020B0502040204020203" pitchFamily="34" charset="0"/>
              </a:rPr>
              <a:t>Deseable pero no critico. Poco impacto si es omitido.</a:t>
            </a:r>
          </a:p>
        </p:txBody>
      </p:sp>
      <p:sp>
        <p:nvSpPr>
          <p:cNvPr id="4" name="Rectángulo 3"/>
          <p:cNvSpPr/>
          <p:nvPr/>
        </p:nvSpPr>
        <p:spPr>
          <a:xfrm>
            <a:off x="327004" y="1667282"/>
            <a:ext cx="1484701"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S</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HOULD</a:t>
            </a:r>
          </a:p>
        </p:txBody>
      </p:sp>
      <p:sp>
        <p:nvSpPr>
          <p:cNvPr id="14" name="Rectángulo 13"/>
          <p:cNvSpPr/>
          <p:nvPr/>
        </p:nvSpPr>
        <p:spPr>
          <a:xfrm>
            <a:off x="327004" y="2469614"/>
            <a:ext cx="1279517"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C</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OULD</a:t>
            </a:r>
          </a:p>
        </p:txBody>
      </p:sp>
      <p:sp>
        <p:nvSpPr>
          <p:cNvPr id="15" name="Rectángulo 14"/>
          <p:cNvSpPr/>
          <p:nvPr/>
        </p:nvSpPr>
        <p:spPr>
          <a:xfrm>
            <a:off x="327004" y="4097832"/>
            <a:ext cx="1279517"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C</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OULD</a:t>
            </a:r>
          </a:p>
        </p:txBody>
      </p:sp>
      <p:sp>
        <p:nvSpPr>
          <p:cNvPr id="16" name="Rectángulo 15"/>
          <p:cNvSpPr/>
          <p:nvPr/>
        </p:nvSpPr>
        <p:spPr>
          <a:xfrm>
            <a:off x="327004" y="3265675"/>
            <a:ext cx="1056700" cy="461665"/>
          </a:xfrm>
          <a:prstGeom prst="rect">
            <a:avLst/>
          </a:prstGeom>
          <a:noFill/>
        </p:spPr>
        <p:txBody>
          <a:bodyPr wrap="none" lIns="91440" tIns="45720" rIns="91440" bIns="45720">
            <a:spAutoFit/>
          </a:bodyPr>
          <a:lstStyle/>
          <a:p>
            <a:pPr algn="ctr"/>
            <a:r>
              <a:rPr lang="es-ES" sz="2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M</a:t>
            </a:r>
            <a:r>
              <a:rPr lang="es-ES" sz="2400" b="1" dirty="0">
                <a:ln w="9525">
                  <a:solidFill>
                    <a:schemeClr val="bg1"/>
                  </a:solidFill>
                  <a:prstDash val="solid"/>
                </a:ln>
                <a:solidFill>
                  <a:schemeClr val="tx1"/>
                </a:solidFill>
                <a:effectLst>
                  <a:outerShdw blurRad="12700" dist="38100" dir="2700000" algn="tl" rotWithShape="0">
                    <a:schemeClr val="bg1">
                      <a:lumMod val="50000"/>
                    </a:schemeClr>
                  </a:outerShdw>
                </a:effectLst>
              </a:rPr>
              <a:t>UST</a:t>
            </a:r>
            <a:endPar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Rectángulo 16"/>
          <p:cNvSpPr/>
          <p:nvPr/>
        </p:nvSpPr>
        <p:spPr>
          <a:xfrm>
            <a:off x="362269" y="4796043"/>
            <a:ext cx="1208985" cy="461665"/>
          </a:xfrm>
          <a:prstGeom prst="rect">
            <a:avLst/>
          </a:prstGeom>
          <a:noFill/>
        </p:spPr>
        <p:txBody>
          <a:bodyPr wrap="none" lIns="91440" tIns="45720" rIns="91440" bIns="45720">
            <a:spAutoFit/>
          </a:bodyPr>
          <a:lstStyle/>
          <a:p>
            <a:pPr algn="ctr"/>
            <a:r>
              <a:rPr lang="es-ES" sz="2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W</a:t>
            </a:r>
            <a:r>
              <a:rPr lang="es-E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a:t>
            </a:r>
          </a:p>
        </p:txBody>
      </p:sp>
    </p:spTree>
    <p:extLst>
      <p:ext uri="{BB962C8B-B14F-4D97-AF65-F5344CB8AC3E}">
        <p14:creationId xmlns:p14="http://schemas.microsoft.com/office/powerpoint/2010/main" val="733445677"/>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9"/>
          <p:cNvSpPr>
            <a:spLocks noChangeArrowheads="1"/>
          </p:cNvSpPr>
          <p:nvPr/>
        </p:nvSpPr>
        <p:spPr bwMode="auto">
          <a:xfrm>
            <a:off x="1913134" y="3143248"/>
            <a:ext cx="4000528" cy="1714512"/>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sv-SE" sz="1800" dirty="0">
                <a:solidFill>
                  <a:schemeClr val="tx1"/>
                </a:solidFill>
              </a:rPr>
              <a:t>Como</a:t>
            </a:r>
            <a:r>
              <a:rPr kumimoji="0" lang="sv-SE" sz="1800" b="0" i="0" u="none" strike="noStrike" kern="0" cap="none" spc="0" normalizeH="0" baseline="0" noProof="0" dirty="0">
                <a:ln>
                  <a:noFill/>
                </a:ln>
                <a:solidFill>
                  <a:schemeClr val="accent6"/>
                </a:solidFill>
                <a:effectLst/>
                <a:uLnTx/>
                <a:uFillTx/>
              </a:rPr>
              <a:t> </a:t>
            </a:r>
            <a:r>
              <a:rPr kumimoji="0" lang="sv-SE" sz="1800" b="0" i="0" u="none" strike="noStrike" kern="0" cap="none" spc="0" normalizeH="0" baseline="0" noProof="0" dirty="0">
                <a:ln>
                  <a:noFill/>
                </a:ln>
                <a:solidFill>
                  <a:srgbClr val="0070C0"/>
                </a:solidFill>
                <a:effectLst/>
                <a:uLnTx/>
                <a:uFillTx/>
              </a:rPr>
              <a:t>agendante</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Quiero recibir</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C00000"/>
                </a:solidFill>
                <a:effectLst/>
                <a:uLnTx/>
                <a:uFillTx/>
              </a:rPr>
              <a:t>notificaciones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cuando</a:t>
            </a:r>
            <a:endParaRPr kumimoji="0" lang="en-US"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aparezcan</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nuevos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espacios</a:t>
            </a:r>
            <a:endParaRPr kumimoji="0" lang="en-US"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disponibles</a:t>
            </a:r>
            <a:r>
              <a:rPr kumimoji="0" lang="en-US" sz="1800" b="0" i="0" u="none" strike="noStrike" kern="0" cap="none" spc="0" normalizeH="0" baseline="0" noProof="0" dirty="0">
                <a:ln>
                  <a:noFill/>
                </a:ln>
                <a:solidFill>
                  <a:srgbClr val="0070C0"/>
                </a:solidFill>
                <a:effectLst/>
                <a:uLnTx/>
                <a:uFillTx/>
              </a:rPr>
              <a:t> </a:t>
            </a:r>
            <a:r>
              <a:rPr kumimoji="0" lang="en-US" sz="1800" b="0" i="0" u="none" strike="noStrike" kern="0" cap="none" spc="0" normalizeH="0" baseline="0" noProof="0" dirty="0" err="1">
                <a:ln>
                  <a:noFill/>
                </a:ln>
                <a:solidFill>
                  <a:srgbClr val="0070C0"/>
                </a:solidFill>
                <a:effectLst/>
                <a:uLnTx/>
                <a:uFillTx/>
              </a:rPr>
              <a:t>en</a:t>
            </a:r>
            <a:r>
              <a:rPr kumimoji="0" lang="en-US" sz="1800" b="0" i="0" u="none" strike="noStrike" kern="0" cap="none" spc="0" normalizeH="0" baseline="0" noProof="0" dirty="0">
                <a:ln>
                  <a:noFill/>
                </a:ln>
                <a:solidFill>
                  <a:srgbClr val="0070C0"/>
                </a:solidFill>
                <a:effectLst/>
                <a:uLnTx/>
                <a:uFillTx/>
              </a:rPr>
              <a:t> el </a:t>
            </a:r>
            <a:r>
              <a:rPr kumimoji="0" lang="en-US" sz="1800" b="0" i="0" u="none" strike="noStrike" kern="0" cap="none" spc="0" normalizeH="0" baseline="0" noProof="0" dirty="0" err="1">
                <a:ln>
                  <a:noFill/>
                </a:ln>
                <a:solidFill>
                  <a:srgbClr val="0070C0"/>
                </a:solidFill>
                <a:effectLst/>
                <a:uLnTx/>
                <a:uFillTx/>
              </a:rPr>
              <a:t>calendario</a:t>
            </a:r>
            <a:endParaRPr kumimoji="0" lang="sv-SE" sz="1800" b="0" i="0" u="none" strike="noStrike" kern="0" cap="none" spc="0" normalizeH="0" baseline="0" noProof="0" dirty="0">
              <a:ln>
                <a:noFill/>
              </a:ln>
              <a:solidFill>
                <a:srgbClr val="0070C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Para que no tenga que estar verificando</a:t>
            </a:r>
            <a:r>
              <a:rPr kumimoji="0" lang="sv-SE" sz="1800" b="0" i="0" u="none" strike="noStrike" kern="0" cap="none" spc="0" normalizeH="0" noProof="0" dirty="0">
                <a:ln>
                  <a:noFill/>
                </a:ln>
                <a:solidFill>
                  <a:schemeClr val="tx1"/>
                </a:solidFill>
                <a:effectLst/>
                <a:uLnTx/>
                <a:uFillTx/>
              </a:rPr>
              <a:t> manualmente</a:t>
            </a:r>
            <a:endParaRPr kumimoji="0" lang="sv-SE" sz="1800" b="0" i="0" u="none" strike="noStrike" kern="0" cap="none" spc="0" normalizeH="0" baseline="0" noProof="0" dirty="0">
              <a:ln>
                <a:noFill/>
              </a:ln>
              <a:solidFill>
                <a:schemeClr val="tx1"/>
              </a:solidFill>
              <a:effectLst/>
              <a:uLnTx/>
              <a:uFillTx/>
            </a:endParaRPr>
          </a:p>
        </p:txBody>
      </p:sp>
      <p:sp>
        <p:nvSpPr>
          <p:cNvPr id="37895" name="Rectangle 6"/>
          <p:cNvSpPr>
            <a:spLocks noGrp="1" noChangeArrowheads="1"/>
          </p:cNvSpPr>
          <p:nvPr>
            <p:ph type="title"/>
          </p:nvPr>
        </p:nvSpPr>
        <p:spPr>
          <a:xfrm>
            <a:off x="457200" y="260350"/>
            <a:ext cx="8229600" cy="649288"/>
          </a:xfrm>
        </p:spPr>
        <p:txBody>
          <a:bodyPr/>
          <a:lstStyle/>
          <a:p>
            <a:pPr eaLnBrk="1" hangingPunct="1"/>
            <a:r>
              <a:rPr lang="sv-SE" dirty="0"/>
              <a:t>Product backlog</a:t>
            </a:r>
          </a:p>
        </p:txBody>
      </p:sp>
      <p:grpSp>
        <p:nvGrpSpPr>
          <p:cNvPr id="2" name="Group 70"/>
          <p:cNvGrpSpPr>
            <a:grpSpLocks/>
          </p:cNvGrpSpPr>
          <p:nvPr/>
        </p:nvGrpSpPr>
        <p:grpSpPr bwMode="auto">
          <a:xfrm>
            <a:off x="117336" y="1643050"/>
            <a:ext cx="1398956" cy="2242735"/>
            <a:chOff x="587" y="779"/>
            <a:chExt cx="635" cy="1018"/>
          </a:xfrm>
        </p:grpSpPr>
        <p:sp>
          <p:nvSpPr>
            <p:cNvPr id="37970" name="AutoShape 71"/>
            <p:cNvSpPr>
              <a:spLocks noChangeArrowheads="1"/>
            </p:cNvSpPr>
            <p:nvPr/>
          </p:nvSpPr>
          <p:spPr bwMode="auto">
            <a:xfrm rot="10800000" flipH="1">
              <a:off x="587" y="779"/>
              <a:ext cx="635" cy="1018"/>
            </a:xfrm>
            <a:prstGeom prst="verticalScroll">
              <a:avLst>
                <a:gd name="adj" fmla="val 12500"/>
              </a:avLst>
            </a:prstGeom>
            <a:solidFill>
              <a:srgbClr val="FFFFD5"/>
            </a:solidFill>
            <a:ln w="12700">
              <a:solidFill>
                <a:srgbClr val="000000"/>
              </a:solidFill>
              <a:round/>
              <a:headEnd/>
              <a:tailEnd/>
            </a:ln>
          </p:spPr>
          <p:txBody>
            <a:bodyPr vert="eaVert"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1" name="Line 72"/>
            <p:cNvSpPr>
              <a:spLocks noChangeShapeType="1"/>
            </p:cNvSpPr>
            <p:nvPr/>
          </p:nvSpPr>
          <p:spPr bwMode="auto">
            <a:xfrm>
              <a:off x="703" y="1051"/>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2" name="Line 73"/>
            <p:cNvSpPr>
              <a:spLocks noChangeShapeType="1"/>
            </p:cNvSpPr>
            <p:nvPr/>
          </p:nvSpPr>
          <p:spPr bwMode="auto">
            <a:xfrm>
              <a:off x="703" y="1097"/>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3" name="Line 74"/>
            <p:cNvSpPr>
              <a:spLocks noChangeShapeType="1"/>
            </p:cNvSpPr>
            <p:nvPr/>
          </p:nvSpPr>
          <p:spPr bwMode="auto">
            <a:xfrm>
              <a:off x="703" y="1142"/>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4" name="Line 75"/>
            <p:cNvSpPr>
              <a:spLocks noChangeShapeType="1"/>
            </p:cNvSpPr>
            <p:nvPr/>
          </p:nvSpPr>
          <p:spPr bwMode="auto">
            <a:xfrm>
              <a:off x="703" y="1187"/>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5" name="Line 76"/>
            <p:cNvSpPr>
              <a:spLocks noChangeShapeType="1"/>
            </p:cNvSpPr>
            <p:nvPr/>
          </p:nvSpPr>
          <p:spPr bwMode="auto">
            <a:xfrm>
              <a:off x="703" y="1233"/>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6" name="Line 77"/>
            <p:cNvSpPr>
              <a:spLocks noChangeShapeType="1"/>
            </p:cNvSpPr>
            <p:nvPr/>
          </p:nvSpPr>
          <p:spPr bwMode="auto">
            <a:xfrm>
              <a:off x="703" y="1278"/>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7" name="Line 78"/>
            <p:cNvSpPr>
              <a:spLocks noChangeShapeType="1"/>
            </p:cNvSpPr>
            <p:nvPr/>
          </p:nvSpPr>
          <p:spPr bwMode="auto">
            <a:xfrm>
              <a:off x="703" y="1323"/>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8" name="Line 79"/>
            <p:cNvSpPr>
              <a:spLocks noChangeShapeType="1"/>
            </p:cNvSpPr>
            <p:nvPr/>
          </p:nvSpPr>
          <p:spPr bwMode="auto">
            <a:xfrm>
              <a:off x="703" y="1369"/>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79" name="Line 80"/>
            <p:cNvSpPr>
              <a:spLocks noChangeShapeType="1"/>
            </p:cNvSpPr>
            <p:nvPr/>
          </p:nvSpPr>
          <p:spPr bwMode="auto">
            <a:xfrm>
              <a:off x="703" y="1414"/>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0" name="Line 81"/>
            <p:cNvSpPr>
              <a:spLocks noChangeShapeType="1"/>
            </p:cNvSpPr>
            <p:nvPr/>
          </p:nvSpPr>
          <p:spPr bwMode="auto">
            <a:xfrm>
              <a:off x="703" y="1460"/>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1" name="Line 82"/>
            <p:cNvSpPr>
              <a:spLocks noChangeShapeType="1"/>
            </p:cNvSpPr>
            <p:nvPr/>
          </p:nvSpPr>
          <p:spPr bwMode="auto">
            <a:xfrm>
              <a:off x="703" y="1505"/>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2" name="Text Box 83"/>
            <p:cNvSpPr txBox="1">
              <a:spLocks noChangeArrowheads="1"/>
            </p:cNvSpPr>
            <p:nvPr/>
          </p:nvSpPr>
          <p:spPr bwMode="auto">
            <a:xfrm>
              <a:off x="703" y="779"/>
              <a:ext cx="373" cy="23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400" b="0" i="0" u="none" strike="noStrike" kern="0" cap="none" spc="0" normalizeH="0" baseline="0" noProof="0" dirty="0">
                  <a:ln>
                    <a:noFill/>
                  </a:ln>
                  <a:solidFill>
                    <a:schemeClr val="tx1"/>
                  </a:solidFill>
                  <a:effectLst/>
                  <a:uLnTx/>
                  <a:uFillTx/>
                  <a:latin typeface="Arial" charset="0"/>
                </a:rPr>
                <a:t>Product</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400" b="0" i="0" u="none" strike="noStrike" kern="0" cap="none" spc="0" normalizeH="0" baseline="0" noProof="0" dirty="0">
                  <a:ln>
                    <a:noFill/>
                  </a:ln>
                  <a:solidFill>
                    <a:schemeClr val="tx1"/>
                  </a:solidFill>
                  <a:effectLst/>
                  <a:uLnTx/>
                  <a:uFillTx/>
                  <a:latin typeface="Arial" charset="0"/>
                </a:rPr>
                <a:t>Backlog</a:t>
              </a:r>
            </a:p>
          </p:txBody>
        </p:sp>
        <p:sp>
          <p:nvSpPr>
            <p:cNvPr id="37983" name="Line 84"/>
            <p:cNvSpPr>
              <a:spLocks noChangeShapeType="1"/>
            </p:cNvSpPr>
            <p:nvPr/>
          </p:nvSpPr>
          <p:spPr bwMode="auto">
            <a:xfrm>
              <a:off x="703" y="1550"/>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4" name="Line 85"/>
            <p:cNvSpPr>
              <a:spLocks noChangeShapeType="1"/>
            </p:cNvSpPr>
            <p:nvPr/>
          </p:nvSpPr>
          <p:spPr bwMode="auto">
            <a:xfrm>
              <a:off x="703" y="1596"/>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5" name="Line 86"/>
            <p:cNvSpPr>
              <a:spLocks noChangeShapeType="1"/>
            </p:cNvSpPr>
            <p:nvPr/>
          </p:nvSpPr>
          <p:spPr bwMode="auto">
            <a:xfrm>
              <a:off x="703" y="1641"/>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37986" name="Line 87"/>
            <p:cNvSpPr>
              <a:spLocks noChangeShapeType="1"/>
            </p:cNvSpPr>
            <p:nvPr/>
          </p:nvSpPr>
          <p:spPr bwMode="auto">
            <a:xfrm>
              <a:off x="703" y="1686"/>
              <a:ext cx="408"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grpSp>
      <p:sp>
        <p:nvSpPr>
          <p:cNvPr id="113" name="Down Ribbon 112"/>
          <p:cNvSpPr/>
          <p:nvPr/>
        </p:nvSpPr>
        <p:spPr bwMode="auto">
          <a:xfrm>
            <a:off x="-32" y="1027876"/>
            <a:ext cx="1714512" cy="500066"/>
          </a:xfrm>
          <a:prstGeom prst="ribbon">
            <a:avLst>
              <a:gd name="adj1" fmla="val 16667"/>
              <a:gd name="adj2" fmla="val 68113"/>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rgbClr val="215773"/>
                </a:solidFill>
                <a:effectLst/>
                <a:uLnTx/>
                <a:uFillTx/>
                <a:latin typeface="Tahoma" pitchFamily="34" charset="0"/>
              </a:rPr>
              <a:t>Vision Producto</a:t>
            </a:r>
          </a:p>
        </p:txBody>
      </p:sp>
      <p:sp>
        <p:nvSpPr>
          <p:cNvPr id="114" name="TextBox 10"/>
          <p:cNvSpPr txBox="1">
            <a:spLocks noChangeArrowheads="1"/>
          </p:cNvSpPr>
          <p:nvPr/>
        </p:nvSpPr>
        <p:spPr bwMode="auto">
          <a:xfrm>
            <a:off x="3857620" y="571480"/>
            <a:ext cx="2044149"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Como &lt;</a:t>
            </a:r>
            <a:r>
              <a:rPr kumimoji="0" lang="sv-SE" sz="1600" b="0" i="0" u="none" strike="noStrike" kern="0" cap="none" spc="0" normalizeH="0" baseline="0" noProof="0" dirty="0">
                <a:ln>
                  <a:noFill/>
                </a:ln>
                <a:solidFill>
                  <a:srgbClr val="0070C0"/>
                </a:solidFill>
                <a:effectLst/>
                <a:uLnTx/>
                <a:uFillTx/>
              </a:rPr>
              <a:t>interesado</a:t>
            </a:r>
            <a:r>
              <a:rPr kumimoji="0" lang="sv-SE" sz="1600" b="0" i="0" u="none" strike="noStrike" kern="0" cap="none" spc="0" normalizeH="0" baseline="0" noProof="0" dirty="0">
                <a:ln>
                  <a:noFill/>
                </a:ln>
                <a:solidFill>
                  <a:sysClr val="windowText" lastClr="000000"/>
                </a:solidFill>
                <a:effectLst/>
                <a:uLnTx/>
                <a:uFillTx/>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Quiero &lt;</a:t>
            </a:r>
            <a:r>
              <a:rPr kumimoji="0" lang="sv-SE" sz="1600" b="0" i="0" u="none" strike="noStrike" kern="0" cap="none" spc="0" normalizeH="0" baseline="0" noProof="0" dirty="0">
                <a:ln>
                  <a:noFill/>
                </a:ln>
                <a:solidFill>
                  <a:srgbClr val="0070C0"/>
                </a:solidFill>
                <a:effectLst/>
                <a:uLnTx/>
                <a:uFillTx/>
              </a:rPr>
              <a:t>que</a:t>
            </a:r>
            <a:r>
              <a:rPr kumimoji="0" lang="sv-SE" sz="1600" b="0" i="0" u="none" strike="noStrike" kern="0" cap="none" spc="0" normalizeH="0" baseline="0" noProof="0" dirty="0">
                <a:ln>
                  <a:noFill/>
                </a:ln>
                <a:solidFill>
                  <a:sysClr val="windowText" lastClr="000000"/>
                </a:solidFill>
                <a:effectLst/>
                <a:uLnTx/>
                <a:uFillTx/>
              </a:rPr>
              <a:t>&gt; </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ysClr val="windowText" lastClr="000000"/>
                </a:solidFill>
                <a:effectLst/>
                <a:uLnTx/>
                <a:uFillTx/>
              </a:rPr>
              <a:t>Para &lt;</a:t>
            </a:r>
            <a:r>
              <a:rPr kumimoji="0" lang="sv-SE" sz="1600" b="0" i="0" u="none" strike="noStrike" kern="0" cap="none" spc="0" normalizeH="0" baseline="0" noProof="0" dirty="0">
                <a:ln>
                  <a:noFill/>
                </a:ln>
                <a:solidFill>
                  <a:srgbClr val="0070C0"/>
                </a:solidFill>
                <a:effectLst/>
                <a:uLnTx/>
                <a:uFillTx/>
              </a:rPr>
              <a:t>porque</a:t>
            </a:r>
            <a:r>
              <a:rPr kumimoji="0" lang="sv-SE" sz="1600" b="0" i="0" u="none" strike="noStrike" kern="0" cap="none" spc="0" normalizeH="0" baseline="0" noProof="0" dirty="0">
                <a:ln>
                  <a:noFill/>
                </a:ln>
                <a:solidFill>
                  <a:sysClr val="windowText" lastClr="000000"/>
                </a:solidFill>
                <a:effectLst/>
                <a:uLnTx/>
                <a:uFillTx/>
              </a:rPr>
              <a:t>&gt;</a:t>
            </a:r>
          </a:p>
        </p:txBody>
      </p:sp>
      <p:sp>
        <p:nvSpPr>
          <p:cNvPr id="115" name="Rectangle 9"/>
          <p:cNvSpPr>
            <a:spLocks noChangeArrowheads="1"/>
          </p:cNvSpPr>
          <p:nvPr/>
        </p:nvSpPr>
        <p:spPr bwMode="auto">
          <a:xfrm>
            <a:off x="1913134" y="1643050"/>
            <a:ext cx="4000528" cy="1285884"/>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Como comprador</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Quiero</a:t>
            </a:r>
            <a:r>
              <a:rPr kumimoji="0" lang="sv-SE" sz="1800" b="0" i="0" u="none" strike="noStrike" kern="0" cap="none" spc="0" normalizeH="0" baseline="0" noProof="0" dirty="0">
                <a:ln>
                  <a:noFill/>
                </a:ln>
                <a:solidFill>
                  <a:schemeClr val="accent6"/>
                </a:solidFill>
                <a:effectLst/>
                <a:uLnTx/>
                <a:uFillTx/>
              </a:rPr>
              <a:t> </a:t>
            </a:r>
            <a:r>
              <a:rPr kumimoji="0" lang="sv-SE" sz="1800" b="0" i="0" u="none" strike="noStrike" kern="0" cap="none" spc="0" normalizeH="0" baseline="0" noProof="0" dirty="0">
                <a:ln>
                  <a:noFill/>
                </a:ln>
                <a:solidFill>
                  <a:srgbClr val="C00000"/>
                </a:solidFill>
                <a:effectLst/>
                <a:uLnTx/>
                <a:uFillTx/>
              </a:rPr>
              <a:t>guardar mi carrito de compras</a:t>
            </a:r>
          </a:p>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Para continuar</a:t>
            </a:r>
            <a:r>
              <a:rPr kumimoji="0" lang="sv-SE" sz="1800" b="0" i="0" u="none" strike="noStrike" kern="0" cap="none" spc="0" normalizeH="0" noProof="0" dirty="0">
                <a:ln>
                  <a:noFill/>
                </a:ln>
                <a:solidFill>
                  <a:schemeClr val="tx1"/>
                </a:solidFill>
                <a:effectLst/>
                <a:uLnTx/>
                <a:uFillTx/>
              </a:rPr>
              <a:t> comprando mas tarde</a:t>
            </a:r>
            <a:endParaRPr kumimoji="0" lang="sv-SE" sz="1800" b="0" i="0" u="none" strike="noStrike" kern="0" cap="none" spc="0" normalizeH="0" baseline="0" noProof="0" dirty="0">
              <a:ln>
                <a:noFill/>
              </a:ln>
              <a:solidFill>
                <a:schemeClr val="tx1"/>
              </a:solidFill>
              <a:effectLst/>
              <a:uLnTx/>
              <a:uFillTx/>
            </a:endParaRPr>
          </a:p>
        </p:txBody>
      </p:sp>
      <p:sp>
        <p:nvSpPr>
          <p:cNvPr id="33" name="Rectangle 9"/>
          <p:cNvSpPr>
            <a:spLocks noChangeArrowheads="1"/>
          </p:cNvSpPr>
          <p:nvPr/>
        </p:nvSpPr>
        <p:spPr bwMode="auto">
          <a:xfrm>
            <a:off x="1913134" y="5000636"/>
            <a:ext cx="1428760" cy="642942"/>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dirty="0">
                <a:ln>
                  <a:noFill/>
                </a:ln>
                <a:solidFill>
                  <a:schemeClr val="tx1"/>
                </a:solidFill>
                <a:effectLst/>
                <a:uLnTx/>
                <a:uFillTx/>
              </a:rPr>
              <a:t>(... etc ...)</a:t>
            </a:r>
          </a:p>
        </p:txBody>
      </p:sp>
      <p:sp>
        <p:nvSpPr>
          <p:cNvPr id="37" name="Left Brace 36"/>
          <p:cNvSpPr/>
          <p:nvPr/>
        </p:nvSpPr>
        <p:spPr bwMode="auto">
          <a:xfrm>
            <a:off x="1397027" y="1614124"/>
            <a:ext cx="444669" cy="4182377"/>
          </a:xfrm>
          <a:prstGeom prst="leftBrace">
            <a:avLst>
              <a:gd name="adj1" fmla="val 8333"/>
              <a:gd name="adj2" fmla="val 25911"/>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110" name="Vertical Scroll 109"/>
          <p:cNvSpPr/>
          <p:nvPr/>
        </p:nvSpPr>
        <p:spPr bwMode="auto">
          <a:xfrm>
            <a:off x="5853529" y="428604"/>
            <a:ext cx="3357586" cy="2238396"/>
          </a:xfrm>
          <a:prstGeom prst="verticalScroll">
            <a:avLst>
              <a:gd name="adj" fmla="val 9014"/>
            </a:avLst>
          </a:prstGeom>
          <a:solidFill>
            <a:srgbClr val="FFFFE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268288" marR="0" lvl="0" indent="-268288" algn="l" defTabSz="914400" rtl="0" eaLnBrk="1" fontAlgn="base" latinLnBrk="0" hangingPunct="1">
              <a:lnSpc>
                <a:spcPct val="100000"/>
              </a:lnSpc>
              <a:spcBef>
                <a:spcPct val="0"/>
              </a:spcBef>
              <a:spcAft>
                <a:spcPct val="0"/>
              </a:spcAft>
              <a:buClrTx/>
              <a:buSzTx/>
              <a:buFontTx/>
              <a:buNone/>
              <a:tabLst/>
              <a:defRPr/>
            </a:pPr>
            <a:r>
              <a:rPr kumimoji="0" lang="sv-SE" sz="1800" b="0" i="0" u="sng" strike="noStrike" kern="0" cap="none" spc="0" normalizeH="0" baseline="0" noProof="0" dirty="0">
                <a:ln>
                  <a:noFill/>
                </a:ln>
                <a:solidFill>
                  <a:sysClr val="windowText" lastClr="000000"/>
                </a:solidFill>
                <a:effectLst/>
                <a:uLnTx/>
                <a:uFillTx/>
                <a:latin typeface="Inkpen2 Script" pitchFamily="2" charset="0"/>
              </a:rPr>
              <a:t>Definicion de Done (DoD)</a:t>
            </a:r>
          </a:p>
          <a:p>
            <a:pPr marL="268288" marR="0" lvl="0"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Entregable</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Probado con</a:t>
            </a:r>
          </a:p>
          <a:p>
            <a:pPr marL="185737" marR="0" lvl="1" defTabSz="914400" eaLnBrk="1" fontAlgn="auto" latinLnBrk="0" hangingPunct="1">
              <a:lnSpc>
                <a:spcPct val="100000"/>
              </a:lnSpc>
              <a:spcBef>
                <a:spcPts val="0"/>
              </a:spcBef>
              <a:spcAft>
                <a:spcPts val="0"/>
              </a:spcAft>
              <a:buClrTx/>
              <a:buSzTx/>
              <a:tabLst/>
              <a:defRPr/>
            </a:pPr>
            <a:r>
              <a:rPr lang="es-PE" sz="1600" dirty="0">
                <a:solidFill>
                  <a:sysClr val="windowText" lastClr="000000"/>
                </a:solidFill>
                <a:latin typeface="Inkpen2 Script" pitchFamily="2" charset="0"/>
              </a:rPr>
              <a:t>    </a:t>
            </a: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 Pruebas Aceptación</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Combinado con rama </a:t>
            </a:r>
            <a:r>
              <a:rPr kumimoji="0" lang="es-PE" sz="1600" b="0" i="0" u="none" strike="noStrike" kern="0" cap="none" spc="0" normalizeH="0" baseline="0" noProof="0" dirty="0" err="1">
                <a:ln>
                  <a:noFill/>
                </a:ln>
                <a:solidFill>
                  <a:sysClr val="windowText" lastClr="000000"/>
                </a:solidFill>
                <a:effectLst/>
                <a:uLnTx/>
                <a:uFillTx/>
                <a:latin typeface="Inkpen2 Script" pitchFamily="2" charset="0"/>
              </a:rPr>
              <a:t>Main</a:t>
            </a:r>
            <a:endParaRPr kumimoji="0" lang="es-PE" sz="1600" b="0" i="0" u="none" strike="noStrike" kern="0" cap="none" spc="0" normalizeH="0" baseline="0" noProof="0" dirty="0">
              <a:ln>
                <a:noFill/>
              </a:ln>
              <a:solidFill>
                <a:sysClr val="windowText" lastClr="000000"/>
              </a:solidFill>
              <a:effectLst/>
              <a:uLnTx/>
              <a:uFillTx/>
              <a:latin typeface="Inkpen2 Script" pitchFamily="2" charset="0"/>
            </a:endParaRP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lang="es-PE" sz="1600" dirty="0">
                <a:solidFill>
                  <a:sysClr val="windowText" lastClr="000000"/>
                </a:solidFill>
                <a:latin typeface="Inkpen2 Script" pitchFamily="2" charset="0"/>
              </a:rPr>
              <a:t>Tiene Manual de Instalación</a:t>
            </a:r>
          </a:p>
          <a:p>
            <a:pPr marL="454025" marR="0" lvl="1" indent="-268288" defTabSz="914400" eaLnBrk="1" fontAlgn="auto" latinLnBrk="0" hangingPunct="1">
              <a:lnSpc>
                <a:spcPct val="100000"/>
              </a:lnSpc>
              <a:spcBef>
                <a:spcPts val="0"/>
              </a:spcBef>
              <a:spcAft>
                <a:spcPts val="0"/>
              </a:spcAft>
              <a:buClrTx/>
              <a:buSzTx/>
              <a:buFont typeface="Arial" pitchFamily="34" charset="0"/>
              <a:buChar char="•"/>
              <a:tabLst/>
              <a:defRPr/>
            </a:pPr>
            <a:r>
              <a:rPr kumimoji="0" lang="es-PE" sz="1600" b="0" i="0" u="none" strike="noStrike" kern="0" cap="none" spc="0" normalizeH="0" baseline="0" noProof="0" dirty="0">
                <a:ln>
                  <a:noFill/>
                </a:ln>
                <a:solidFill>
                  <a:sysClr val="windowText" lastClr="000000"/>
                </a:solidFill>
                <a:effectLst/>
                <a:uLnTx/>
                <a:uFillTx/>
                <a:latin typeface="Inkpen2 Script" pitchFamily="2" charset="0"/>
              </a:rPr>
              <a:t>No</a:t>
            </a:r>
            <a:r>
              <a:rPr kumimoji="0" lang="es-PE" sz="1600" b="0" i="0" u="none" strike="noStrike" kern="0" cap="none" spc="0" normalizeH="0" noProof="0" dirty="0">
                <a:ln>
                  <a:noFill/>
                </a:ln>
                <a:solidFill>
                  <a:sysClr val="windowText" lastClr="000000"/>
                </a:solidFill>
                <a:effectLst/>
                <a:uLnTx/>
                <a:uFillTx/>
                <a:latin typeface="Inkpen2 Script" pitchFamily="2" charset="0"/>
              </a:rPr>
              <a:t> se incremento deuda</a:t>
            </a:r>
          </a:p>
          <a:p>
            <a:pPr marL="185737" marR="0" lvl="1" defTabSz="914400" eaLnBrk="1" fontAlgn="auto" latinLnBrk="0" hangingPunct="1">
              <a:lnSpc>
                <a:spcPct val="100000"/>
              </a:lnSpc>
              <a:spcBef>
                <a:spcPts val="0"/>
              </a:spcBef>
              <a:spcAft>
                <a:spcPts val="0"/>
              </a:spcAft>
              <a:buClrTx/>
              <a:buSzTx/>
              <a:tabLst/>
              <a:defRPr/>
            </a:pPr>
            <a:r>
              <a:rPr lang="es-PE" sz="1600" baseline="0" dirty="0">
                <a:solidFill>
                  <a:sysClr val="windowText" lastClr="000000"/>
                </a:solidFill>
                <a:latin typeface="Inkpen2 Script" pitchFamily="2" charset="0"/>
              </a:rPr>
              <a:t>     técnica</a:t>
            </a:r>
            <a:endParaRPr kumimoji="0" lang="es-PE" sz="1600" b="0" i="0" u="none" strike="noStrike" kern="0" cap="none" spc="0" normalizeH="0" baseline="0" noProof="0" dirty="0">
              <a:ln>
                <a:noFill/>
              </a:ln>
              <a:solidFill>
                <a:sysClr val="windowText" lastClr="000000"/>
              </a:solidFill>
              <a:effectLst/>
              <a:uLnTx/>
              <a:uFillTx/>
              <a:latin typeface="Inkpen2 Script" pitchFamily="2" charset="0"/>
            </a:endParaRPr>
          </a:p>
          <a:p>
            <a:pPr marL="268288" marR="0" lvl="0" indent="-268288" algn="l" defTabSz="914400" rtl="0" eaLnBrk="1" fontAlgn="base" latinLnBrk="0" hangingPunct="1">
              <a:lnSpc>
                <a:spcPct val="100000"/>
              </a:lnSpc>
              <a:spcBef>
                <a:spcPct val="0"/>
              </a:spcBef>
              <a:spcAft>
                <a:spcPct val="0"/>
              </a:spcAft>
              <a:buClrTx/>
              <a:buSzTx/>
              <a:buFontTx/>
              <a:buNone/>
              <a:tabLst/>
              <a:defRPr/>
            </a:pPr>
            <a:endParaRPr kumimoji="0" lang="sv-SE" sz="1600" b="0" i="0" u="none" strike="noStrike" kern="0" cap="none" spc="0" normalizeH="0" baseline="0" noProof="0" dirty="0">
              <a:ln>
                <a:noFill/>
              </a:ln>
              <a:solidFill>
                <a:srgbClr val="215773"/>
              </a:solidFill>
              <a:effectLst/>
              <a:uLnTx/>
              <a:uFillTx/>
              <a:latin typeface="Inkpen2 Script" pitchFamily="2" charset="0"/>
            </a:endParaRPr>
          </a:p>
        </p:txBody>
      </p:sp>
      <p:sp>
        <p:nvSpPr>
          <p:cNvPr id="111" name="Rounded Rectangular Callout 110"/>
          <p:cNvSpPr/>
          <p:nvPr/>
        </p:nvSpPr>
        <p:spPr bwMode="auto">
          <a:xfrm>
            <a:off x="6999304" y="3162296"/>
            <a:ext cx="1858976" cy="571504"/>
          </a:xfrm>
          <a:prstGeom prst="wedgeRoundRectCallout">
            <a:avLst>
              <a:gd name="adj1" fmla="val -44573"/>
              <a:gd name="adj2" fmla="val -149502"/>
              <a:gd name="adj3" fmla="val 16667"/>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800" b="0" i="0" u="none" strike="noStrike" kern="0" cap="none" spc="0" normalizeH="0" baseline="0" noProof="0" dirty="0">
                <a:ln>
                  <a:noFill/>
                </a:ln>
                <a:solidFill>
                  <a:srgbClr val="215773"/>
                </a:solidFill>
                <a:effectLst/>
                <a:uLnTx/>
                <a:uFillTx/>
                <a:latin typeface="Comic Sans MS" pitchFamily="66" charset="0"/>
              </a:rPr>
              <a:t>= No he ensuciado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sv-SE" sz="1800" b="0" i="0" u="none" strike="noStrike" kern="0" cap="none" spc="0" normalizeH="0" baseline="0" noProof="0" dirty="0">
                <a:ln>
                  <a:noFill/>
                </a:ln>
                <a:solidFill>
                  <a:srgbClr val="215773"/>
                </a:solidFill>
                <a:effectLst/>
                <a:uLnTx/>
                <a:uFillTx/>
                <a:latin typeface="Comic Sans MS" pitchFamily="66" charset="0"/>
              </a:rPr>
              <a:t>el codigo base</a:t>
            </a:r>
          </a:p>
        </p:txBody>
      </p:sp>
      <p:sp>
        <p:nvSpPr>
          <p:cNvPr id="50" name="Rectangle 27"/>
          <p:cNvSpPr/>
          <p:nvPr/>
        </p:nvSpPr>
        <p:spPr bwMode="auto">
          <a:xfrm>
            <a:off x="6858016" y="5929330"/>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1" name="Rectangle 28"/>
          <p:cNvSpPr/>
          <p:nvPr/>
        </p:nvSpPr>
        <p:spPr bwMode="auto">
          <a:xfrm>
            <a:off x="6858016" y="5429264"/>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2" name="Rectangle 29"/>
          <p:cNvSpPr/>
          <p:nvPr/>
        </p:nvSpPr>
        <p:spPr bwMode="auto">
          <a:xfrm>
            <a:off x="6858016" y="4929198"/>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3" name="Rectangle 30"/>
          <p:cNvSpPr/>
          <p:nvPr/>
        </p:nvSpPr>
        <p:spPr bwMode="auto">
          <a:xfrm>
            <a:off x="6858016" y="4429132"/>
            <a:ext cx="357190"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54" name="Straight Connector 31"/>
          <p:cNvCxnSpPr/>
          <p:nvPr/>
        </p:nvCxnSpPr>
        <p:spPr bwMode="auto">
          <a:xfrm rot="5400000">
            <a:off x="6928660"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5" name="Straight Connector 32"/>
          <p:cNvCxnSpPr/>
          <p:nvPr/>
        </p:nvCxnSpPr>
        <p:spPr bwMode="auto">
          <a:xfrm rot="5400000">
            <a:off x="6930248"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6" name="Straight Connector 33"/>
          <p:cNvCxnSpPr/>
          <p:nvPr/>
        </p:nvCxnSpPr>
        <p:spPr bwMode="auto">
          <a:xfrm rot="5400000">
            <a:off x="6928660"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7" name="Straight Connector 35"/>
          <p:cNvCxnSpPr/>
          <p:nvPr/>
        </p:nvCxnSpPr>
        <p:spPr bwMode="auto">
          <a:xfrm rot="5400000">
            <a:off x="7358876"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8" name="Straight Connector 36"/>
          <p:cNvCxnSpPr/>
          <p:nvPr/>
        </p:nvCxnSpPr>
        <p:spPr bwMode="auto">
          <a:xfrm rot="5400000">
            <a:off x="7358876"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59" name="Straight Connector 37"/>
          <p:cNvCxnSpPr/>
          <p:nvPr/>
        </p:nvCxnSpPr>
        <p:spPr bwMode="auto">
          <a:xfrm rot="5400000">
            <a:off x="7287438"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0" name="Straight Connector 38"/>
          <p:cNvCxnSpPr/>
          <p:nvPr/>
        </p:nvCxnSpPr>
        <p:spPr bwMode="auto">
          <a:xfrm rot="5400000">
            <a:off x="7430314"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1" name="Straight Connector 39"/>
          <p:cNvCxnSpPr/>
          <p:nvPr/>
        </p:nvCxnSpPr>
        <p:spPr bwMode="auto">
          <a:xfrm rot="5400000">
            <a:off x="7073124"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62" name="Rectangle 40"/>
          <p:cNvSpPr/>
          <p:nvPr/>
        </p:nvSpPr>
        <p:spPr bwMode="auto">
          <a:xfrm>
            <a:off x="7215206" y="4429132"/>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3" name="Rectangle 41"/>
          <p:cNvSpPr/>
          <p:nvPr/>
        </p:nvSpPr>
        <p:spPr bwMode="auto">
          <a:xfrm>
            <a:off x="7215206" y="4929198"/>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4" name="Rectangle 42"/>
          <p:cNvSpPr/>
          <p:nvPr/>
        </p:nvSpPr>
        <p:spPr bwMode="auto">
          <a:xfrm>
            <a:off x="7215206" y="5429264"/>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65" name="Rectangle 43"/>
          <p:cNvSpPr/>
          <p:nvPr/>
        </p:nvSpPr>
        <p:spPr bwMode="auto">
          <a:xfrm>
            <a:off x="7215206" y="5929330"/>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66" name="Straight Connector 44"/>
          <p:cNvCxnSpPr/>
          <p:nvPr/>
        </p:nvCxnSpPr>
        <p:spPr bwMode="auto">
          <a:xfrm rot="5400000">
            <a:off x="7716066"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7" name="Straight Connector 45"/>
          <p:cNvCxnSpPr/>
          <p:nvPr/>
        </p:nvCxnSpPr>
        <p:spPr bwMode="auto">
          <a:xfrm rot="5400000">
            <a:off x="7716066"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68" name="Straight Connector 46"/>
          <p:cNvCxnSpPr/>
          <p:nvPr/>
        </p:nvCxnSpPr>
        <p:spPr bwMode="auto">
          <a:xfrm rot="5400000">
            <a:off x="7787504" y="5857098"/>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69" name="Rectangle 47"/>
          <p:cNvSpPr/>
          <p:nvPr/>
        </p:nvSpPr>
        <p:spPr bwMode="auto">
          <a:xfrm>
            <a:off x="7643834" y="4429132"/>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0" name="Rectangle 48"/>
          <p:cNvSpPr/>
          <p:nvPr/>
        </p:nvSpPr>
        <p:spPr bwMode="auto">
          <a:xfrm>
            <a:off x="7643834" y="4929198"/>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1" name="Rectangle 49"/>
          <p:cNvSpPr/>
          <p:nvPr/>
        </p:nvSpPr>
        <p:spPr bwMode="auto">
          <a:xfrm>
            <a:off x="7643834" y="5429264"/>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72" name="Rectangle 50"/>
          <p:cNvSpPr/>
          <p:nvPr/>
        </p:nvSpPr>
        <p:spPr bwMode="auto">
          <a:xfrm>
            <a:off x="7643834" y="5929330"/>
            <a:ext cx="428628" cy="35719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cxnSp>
        <p:nvCxnSpPr>
          <p:cNvPr id="73" name="Straight Connector 51"/>
          <p:cNvCxnSpPr/>
          <p:nvPr/>
        </p:nvCxnSpPr>
        <p:spPr bwMode="auto">
          <a:xfrm rot="5400000">
            <a:off x="7930380" y="4856966"/>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cxnSp>
        <p:nvCxnSpPr>
          <p:cNvPr id="74" name="Straight Connector 52"/>
          <p:cNvCxnSpPr/>
          <p:nvPr/>
        </p:nvCxnSpPr>
        <p:spPr bwMode="auto">
          <a:xfrm rot="5400000">
            <a:off x="7858942" y="5357032"/>
            <a:ext cx="142876" cy="1588"/>
          </a:xfrm>
          <a:prstGeom prst="line">
            <a:avLst/>
          </a:prstGeom>
          <a:solidFill>
            <a:schemeClr val="accent1"/>
          </a:solidFill>
          <a:ln w="57150" cap="flat" cmpd="sng" algn="ctr">
            <a:solidFill>
              <a:schemeClr val="tx2">
                <a:lumMod val="60000"/>
                <a:lumOff val="40000"/>
              </a:schemeClr>
            </a:solidFill>
            <a:prstDash val="solid"/>
            <a:round/>
            <a:headEnd type="none" w="med" len="med"/>
            <a:tailEnd type="none" w="med" len="med"/>
          </a:ln>
          <a:effectLst/>
        </p:spPr>
      </p:cxnSp>
      <p:sp>
        <p:nvSpPr>
          <p:cNvPr id="75" name="TextBox 62"/>
          <p:cNvSpPr txBox="1"/>
          <p:nvPr/>
        </p:nvSpPr>
        <p:spPr>
          <a:xfrm>
            <a:off x="6197746" y="4500570"/>
            <a:ext cx="44595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GUI</a:t>
            </a:r>
          </a:p>
        </p:txBody>
      </p:sp>
      <p:sp>
        <p:nvSpPr>
          <p:cNvPr id="76" name="TextBox 63"/>
          <p:cNvSpPr txBox="1"/>
          <p:nvPr/>
        </p:nvSpPr>
        <p:spPr>
          <a:xfrm>
            <a:off x="6143636" y="5000636"/>
            <a:ext cx="56791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Client</a:t>
            </a:r>
          </a:p>
        </p:txBody>
      </p:sp>
      <p:sp>
        <p:nvSpPr>
          <p:cNvPr id="77" name="TextBox 64"/>
          <p:cNvSpPr txBox="1"/>
          <p:nvPr/>
        </p:nvSpPr>
        <p:spPr>
          <a:xfrm>
            <a:off x="6093751" y="5500702"/>
            <a:ext cx="62138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Server</a:t>
            </a:r>
          </a:p>
        </p:txBody>
      </p:sp>
      <p:sp>
        <p:nvSpPr>
          <p:cNvPr id="78" name="TextBox 65"/>
          <p:cNvSpPr txBox="1"/>
          <p:nvPr/>
        </p:nvSpPr>
        <p:spPr>
          <a:xfrm>
            <a:off x="6249669" y="5943600"/>
            <a:ext cx="3797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sv-SE" sz="1800" b="0" i="0" u="none" strike="noStrike" kern="0" cap="none" spc="0" normalizeH="0" baseline="0" noProof="0">
                <a:ln>
                  <a:noFill/>
                </a:ln>
                <a:solidFill>
                  <a:sysClr val="windowText" lastClr="000000"/>
                </a:solidFill>
                <a:effectLst/>
                <a:uLnTx/>
                <a:uFillTx/>
              </a:rPr>
              <a:t>DB</a:t>
            </a:r>
          </a:p>
        </p:txBody>
      </p:sp>
      <p:sp>
        <p:nvSpPr>
          <p:cNvPr id="79" name="Rounded Rectangle 66"/>
          <p:cNvSpPr/>
          <p:nvPr/>
        </p:nvSpPr>
        <p:spPr bwMode="auto">
          <a:xfrm>
            <a:off x="6786578"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80" name="Rounded Rectangle 67"/>
          <p:cNvSpPr/>
          <p:nvPr/>
        </p:nvSpPr>
        <p:spPr bwMode="auto">
          <a:xfrm>
            <a:off x="7215206"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81" name="Rounded Rectangle 68"/>
          <p:cNvSpPr/>
          <p:nvPr/>
        </p:nvSpPr>
        <p:spPr bwMode="auto">
          <a:xfrm>
            <a:off x="7643834" y="4286256"/>
            <a:ext cx="428628" cy="2143140"/>
          </a:xfrm>
          <a:prstGeom prst="roundRect">
            <a:avLst/>
          </a:prstGeom>
          <a:noFill/>
          <a:ln w="28575" cap="flat" cmpd="sng" algn="ctr">
            <a:solidFill>
              <a:srgbClr val="C00000">
                <a:alpha val="61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3" name="CuadroTexto 2"/>
          <p:cNvSpPr txBox="1"/>
          <p:nvPr/>
        </p:nvSpPr>
        <p:spPr>
          <a:xfrm>
            <a:off x="123503" y="4047161"/>
            <a:ext cx="1510046" cy="1323439"/>
          </a:xfrm>
          <a:prstGeom prst="rect">
            <a:avLst/>
          </a:prstGeom>
          <a:noFill/>
        </p:spPr>
        <p:txBody>
          <a:bodyPr wrap="square" rtlCol="0">
            <a:spAutoFit/>
          </a:bodyPr>
          <a:lstStyle/>
          <a:p>
            <a:r>
              <a:rPr lang="es-PE" sz="1600" dirty="0">
                <a:solidFill>
                  <a:srgbClr val="191919"/>
                </a:solidFill>
                <a:effectLst>
                  <a:outerShdw blurRad="38100" dist="38100" dir="2700000" algn="tl">
                    <a:srgbClr val="000000">
                      <a:alpha val="43137"/>
                    </a:srgbClr>
                  </a:outerShdw>
                </a:effectLst>
                <a:latin typeface="Noteworthy Bold"/>
                <a:cs typeface="Noteworthy Bold"/>
              </a:rPr>
              <a:t>Lista </a:t>
            </a:r>
            <a:r>
              <a:rPr lang="es-PE" sz="1600" dirty="0">
                <a:solidFill>
                  <a:srgbClr val="FF0000"/>
                </a:solidFill>
                <a:effectLst>
                  <a:outerShdw blurRad="38100" dist="38100" dir="2700000" algn="tl">
                    <a:srgbClr val="000000">
                      <a:alpha val="43137"/>
                    </a:srgbClr>
                  </a:outerShdw>
                </a:effectLst>
                <a:latin typeface="Noteworthy Bold"/>
                <a:cs typeface="Noteworthy Bold"/>
              </a:rPr>
              <a:t>Priorizada</a:t>
            </a:r>
            <a:r>
              <a:rPr lang="es-PE" sz="1600" dirty="0">
                <a:solidFill>
                  <a:srgbClr val="191919"/>
                </a:solidFill>
                <a:effectLst>
                  <a:outerShdw blurRad="38100" dist="38100" dir="2700000" algn="tl">
                    <a:srgbClr val="000000">
                      <a:alpha val="43137"/>
                    </a:srgbClr>
                  </a:outerShdw>
                </a:effectLst>
                <a:latin typeface="Noteworthy Bold"/>
                <a:cs typeface="Noteworthy Bold"/>
              </a:rPr>
              <a:t> de Funcionalidad de Producto Deseada</a:t>
            </a:r>
          </a:p>
        </p:txBody>
      </p:sp>
    </p:spTree>
    <p:extLst>
      <p:ext uri="{BB962C8B-B14F-4D97-AF65-F5344CB8AC3E}">
        <p14:creationId xmlns:p14="http://schemas.microsoft.com/office/powerpoint/2010/main" val="1766507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110"/>
                                        </p:tgtEl>
                                        <p:attrNameLst>
                                          <p:attrName>style.visibility</p:attrName>
                                        </p:attrNameLst>
                                      </p:cBhvr>
                                      <p:to>
                                        <p:strVal val="visible"/>
                                      </p:to>
                                    </p:set>
                                    <p:anim calcmode="lin" valueType="num">
                                      <p:cBhvr additive="base">
                                        <p:cTn id="93" dur="500" fill="hold"/>
                                        <p:tgtEl>
                                          <p:spTgt spid="110"/>
                                        </p:tgtEl>
                                        <p:attrNameLst>
                                          <p:attrName>ppt_x</p:attrName>
                                        </p:attrNameLst>
                                      </p:cBhvr>
                                      <p:tavLst>
                                        <p:tav tm="0">
                                          <p:val>
                                            <p:strVal val="1+#ppt_w/2"/>
                                          </p:val>
                                        </p:tav>
                                        <p:tav tm="100000">
                                          <p:val>
                                            <p:strVal val="#ppt_x"/>
                                          </p:val>
                                        </p:tav>
                                      </p:tavLst>
                                    </p:anim>
                                    <p:anim calcmode="lin" valueType="num">
                                      <p:cBhvr additive="base">
                                        <p:cTn id="94"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additive="base">
                                        <p:cTn id="99" dur="500" fill="hold"/>
                                        <p:tgtEl>
                                          <p:spTgt spid="111"/>
                                        </p:tgtEl>
                                        <p:attrNameLst>
                                          <p:attrName>ppt_x</p:attrName>
                                        </p:attrNameLst>
                                      </p:cBhvr>
                                      <p:tavLst>
                                        <p:tav tm="0">
                                          <p:val>
                                            <p:strVal val="#ppt_x"/>
                                          </p:val>
                                        </p:tav>
                                        <p:tav tm="100000">
                                          <p:val>
                                            <p:strVal val="#ppt_x"/>
                                          </p:val>
                                        </p:tav>
                                      </p:tavLst>
                                    </p:anim>
                                    <p:anim calcmode="lin" valueType="num">
                                      <p:cBhvr additive="base">
                                        <p:cTn id="100"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14" grpId="0"/>
      <p:bldP spid="115" grpId="0" animBg="1"/>
      <p:bldP spid="33" grpId="0" animBg="1"/>
      <p:bldP spid="37" grpId="0" animBg="1"/>
      <p:bldP spid="110" grpId="0" animBg="1"/>
      <p:bldP spid="111" grpId="0" animBg="1"/>
      <p:bldP spid="50" grpId="0" animBg="1"/>
      <p:bldP spid="51" grpId="0" animBg="1"/>
      <p:bldP spid="52" grpId="0" animBg="1"/>
      <p:bldP spid="53" grpId="0" animBg="1"/>
      <p:bldP spid="62" grpId="0" animBg="1"/>
      <p:bldP spid="63" grpId="0" animBg="1"/>
      <p:bldP spid="64" grpId="0" animBg="1"/>
      <p:bldP spid="65" grpId="0" animBg="1"/>
      <p:bldP spid="69" grpId="0" animBg="1"/>
      <p:bldP spid="70" grpId="0" animBg="1"/>
      <p:bldP spid="71" grpId="0" animBg="1"/>
      <p:bldP spid="72" grpId="0" animBg="1"/>
      <p:bldP spid="75" grpId="0"/>
      <p:bldP spid="76" grpId="0"/>
      <p:bldP spid="77" grpId="0"/>
      <p:bldP spid="78" grpId="0"/>
      <p:bldP spid="79" grpId="0" animBg="1"/>
      <p:bldP spid="80"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4110464"/>
            <a:ext cx="6178070" cy="976432"/>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Refinando</a:t>
            </a:r>
            <a:r>
              <a:rPr lang="es-PE" sz="4800" b="0" i="0" u="none" strike="noStrike" cap="none" dirty="0">
                <a:solidFill>
                  <a:schemeClr val="dk1"/>
                </a:solidFill>
                <a:latin typeface="Quattrocento Sans"/>
                <a:ea typeface="Quattrocento Sans"/>
                <a:cs typeface="Quattrocento Sans"/>
                <a:sym typeface="Quattrocento Sans"/>
              </a:rPr>
              <a:t> el Alcance</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198310226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772" y="259738"/>
            <a:ext cx="8793732" cy="639400"/>
          </a:xfrm>
        </p:spPr>
        <p:txBody>
          <a:bodyPr/>
          <a:lstStyle/>
          <a:p>
            <a:pPr marL="203200" indent="0">
              <a:buNone/>
            </a:pPr>
            <a:r>
              <a:rPr lang="es-PE" sz="3200" dirty="0"/>
              <a:t>Épicas, Características (</a:t>
            </a:r>
            <a:r>
              <a:rPr lang="es-PE" sz="3200" dirty="0" err="1"/>
              <a:t>Feature</a:t>
            </a:r>
            <a:r>
              <a:rPr lang="es-PE" sz="3200" dirty="0"/>
              <a:t>) e Historias de Usuario</a:t>
            </a:r>
          </a:p>
        </p:txBody>
      </p:sp>
      <p:sp>
        <p:nvSpPr>
          <p:cNvPr id="2" name="Rectángulo 1"/>
          <p:cNvSpPr/>
          <p:nvPr/>
        </p:nvSpPr>
        <p:spPr>
          <a:xfrm>
            <a:off x="121038" y="1643381"/>
            <a:ext cx="1450649" cy="4836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Quiero</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construir</a:t>
            </a:r>
            <a:r>
              <a:rPr lang="en-US" sz="1600" dirty="0">
                <a:effectLst>
                  <a:outerShdw blurRad="38100" dist="38100" dir="2700000" algn="tl">
                    <a:srgbClr val="000000">
                      <a:alpha val="43137"/>
                    </a:srgbClr>
                  </a:outerShdw>
                </a:effectLst>
              </a:rPr>
              <a:t> un </a:t>
            </a:r>
            <a:r>
              <a:rPr lang="en-US" sz="1600" dirty="0" err="1">
                <a:effectLst>
                  <a:outerShdw blurRad="38100" dist="38100" dir="2700000" algn="tl">
                    <a:srgbClr val="000000">
                      <a:alpha val="43137"/>
                    </a:srgbClr>
                  </a:outerShdw>
                </a:effectLst>
              </a:rPr>
              <a:t>sitio</a:t>
            </a:r>
            <a:r>
              <a:rPr lang="en-US" sz="1600" dirty="0">
                <a:effectLst>
                  <a:outerShdw blurRad="38100" dist="38100" dir="2700000" algn="tl">
                    <a:srgbClr val="000000">
                      <a:alpha val="43137"/>
                    </a:srgbClr>
                  </a:outerShdw>
                </a:effectLst>
              </a:rPr>
              <a:t> que </a:t>
            </a:r>
            <a:r>
              <a:rPr lang="en-US" sz="1600" dirty="0" err="1">
                <a:effectLst>
                  <a:outerShdw blurRad="38100" dist="38100" dir="2700000" algn="tl">
                    <a:srgbClr val="000000">
                      <a:alpha val="43137"/>
                    </a:srgbClr>
                  </a:outerShdw>
                </a:effectLst>
              </a:rPr>
              <a:t>venda</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zapatos</a:t>
            </a:r>
            <a:endParaRPr lang="es-PE" sz="1600" dirty="0">
              <a:effectLst>
                <a:outerShdw blurRad="38100" dist="38100" dir="2700000" algn="tl">
                  <a:srgbClr val="000000">
                    <a:alpha val="43137"/>
                  </a:srgbClr>
                </a:outerShdw>
              </a:effectLst>
            </a:endParaRPr>
          </a:p>
        </p:txBody>
      </p:sp>
      <p:sp>
        <p:nvSpPr>
          <p:cNvPr id="4" name="Rectángulo 3"/>
          <p:cNvSpPr/>
          <p:nvPr/>
        </p:nvSpPr>
        <p:spPr>
          <a:xfrm>
            <a:off x="1621791" y="1669514"/>
            <a:ext cx="2161069" cy="10060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Mostrar</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una</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pantalla</a:t>
            </a:r>
            <a:r>
              <a:rPr lang="en-US" sz="1600" dirty="0">
                <a:effectLst>
                  <a:outerShdw blurRad="38100" dist="38100" dir="2700000" algn="tl">
                    <a:srgbClr val="000000">
                      <a:alpha val="43137"/>
                    </a:srgbClr>
                  </a:outerShdw>
                </a:effectLst>
              </a:rPr>
              <a:t> principal </a:t>
            </a:r>
            <a:r>
              <a:rPr lang="en-US" sz="1600" dirty="0" err="1">
                <a:effectLst>
                  <a:outerShdw blurRad="38100" dist="38100" dir="2700000" algn="tl">
                    <a:srgbClr val="000000">
                      <a:alpha val="43137"/>
                    </a:srgbClr>
                  </a:outerShdw>
                </a:effectLst>
              </a:rPr>
              <a:t>informativa</a:t>
            </a:r>
            <a:endParaRPr lang="es-PE" sz="1600" dirty="0">
              <a:effectLst>
                <a:outerShdw blurRad="38100" dist="38100" dir="2700000" algn="tl">
                  <a:srgbClr val="000000">
                    <a:alpha val="43137"/>
                  </a:srgbClr>
                </a:outerShdw>
              </a:effectLst>
            </a:endParaRPr>
          </a:p>
        </p:txBody>
      </p:sp>
      <p:sp>
        <p:nvSpPr>
          <p:cNvPr id="6" name="Rectángulo 5"/>
          <p:cNvSpPr/>
          <p:nvPr/>
        </p:nvSpPr>
        <p:spPr>
          <a:xfrm>
            <a:off x="1621791" y="2733286"/>
            <a:ext cx="2161069" cy="846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Registro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Usuarios</a:t>
            </a:r>
            <a:endParaRPr lang="es-PE" sz="1600" dirty="0">
              <a:effectLst>
                <a:outerShdw blurRad="38100" dist="38100" dir="2700000" algn="tl">
                  <a:srgbClr val="000000">
                    <a:alpha val="43137"/>
                  </a:srgbClr>
                </a:outerShdw>
              </a:effectLst>
            </a:endParaRPr>
          </a:p>
        </p:txBody>
      </p:sp>
      <p:sp>
        <p:nvSpPr>
          <p:cNvPr id="7" name="Rectángulo 6"/>
          <p:cNvSpPr/>
          <p:nvPr/>
        </p:nvSpPr>
        <p:spPr>
          <a:xfrm>
            <a:off x="1621791" y="3620472"/>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Login de </a:t>
            </a:r>
            <a:r>
              <a:rPr lang="en-US" sz="1600" dirty="0" err="1">
                <a:effectLst>
                  <a:outerShdw blurRad="38100" dist="38100" dir="2700000" algn="tl">
                    <a:srgbClr val="000000">
                      <a:alpha val="43137"/>
                    </a:srgbClr>
                  </a:outerShdw>
                </a:effectLst>
              </a:rPr>
              <a:t>Usuarios</a:t>
            </a:r>
            <a:endParaRPr lang="es-PE" sz="1600" dirty="0">
              <a:effectLst>
                <a:outerShdw blurRad="38100" dist="38100" dir="2700000" algn="tl">
                  <a:srgbClr val="000000">
                    <a:alpha val="43137"/>
                  </a:srgbClr>
                </a:outerShdw>
              </a:effectLst>
            </a:endParaRPr>
          </a:p>
        </p:txBody>
      </p:sp>
      <p:sp>
        <p:nvSpPr>
          <p:cNvPr id="8" name="Rectángulo 7"/>
          <p:cNvSpPr/>
          <p:nvPr/>
        </p:nvSpPr>
        <p:spPr>
          <a:xfrm>
            <a:off x="1621791" y="4347122"/>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PE" sz="1600" dirty="0">
                <a:effectLst>
                  <a:outerShdw blurRad="38100" dist="38100" dir="2700000" algn="tl">
                    <a:srgbClr val="000000">
                      <a:alpha val="43137"/>
                    </a:srgbClr>
                  </a:outerShdw>
                </a:effectLst>
              </a:rPr>
              <a:t>Catalogo de Productos</a:t>
            </a:r>
          </a:p>
        </p:txBody>
      </p:sp>
      <p:sp>
        <p:nvSpPr>
          <p:cNvPr id="9" name="Rectángulo 8"/>
          <p:cNvSpPr/>
          <p:nvPr/>
        </p:nvSpPr>
        <p:spPr>
          <a:xfrm>
            <a:off x="1621791" y="5091268"/>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Manejo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Carrito</a:t>
            </a:r>
            <a:r>
              <a:rPr lang="en-US" sz="1600" dirty="0">
                <a:effectLst>
                  <a:outerShdw blurRad="38100" dist="38100" dir="2700000" algn="tl">
                    <a:srgbClr val="000000">
                      <a:alpha val="43137"/>
                    </a:srgbClr>
                  </a:outerShdw>
                </a:effectLst>
              </a:rPr>
              <a:t> de </a:t>
            </a:r>
            <a:r>
              <a:rPr lang="en-US" sz="1600" dirty="0" err="1">
                <a:effectLst>
                  <a:outerShdw blurRad="38100" dist="38100" dir="2700000" algn="tl">
                    <a:srgbClr val="000000">
                      <a:alpha val="43137"/>
                    </a:srgbClr>
                  </a:outerShdw>
                </a:effectLst>
              </a:rPr>
              <a:t>Compras</a:t>
            </a:r>
            <a:endParaRPr lang="es-PE" sz="1600" dirty="0">
              <a:effectLst>
                <a:outerShdw blurRad="38100" dist="38100" dir="2700000" algn="tl">
                  <a:srgbClr val="000000">
                    <a:alpha val="43137"/>
                  </a:srgbClr>
                </a:outerShdw>
              </a:effectLst>
            </a:endParaRPr>
          </a:p>
        </p:txBody>
      </p:sp>
      <p:sp>
        <p:nvSpPr>
          <p:cNvPr id="10" name="Rectángulo 9"/>
          <p:cNvSpPr/>
          <p:nvPr/>
        </p:nvSpPr>
        <p:spPr>
          <a:xfrm>
            <a:off x="1621791" y="5817944"/>
            <a:ext cx="2161069" cy="6864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effectLst>
                  <a:outerShdw blurRad="38100" dist="38100" dir="2700000" algn="tl">
                    <a:srgbClr val="000000">
                      <a:alpha val="43137"/>
                    </a:srgbClr>
                  </a:outerShdw>
                </a:effectLst>
              </a:rPr>
              <a:t>Pagos</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en</a:t>
            </a:r>
            <a:r>
              <a:rPr lang="en-US" sz="1600" dirty="0">
                <a:effectLst>
                  <a:outerShdw blurRad="38100" dist="38100" dir="2700000" algn="tl">
                    <a:srgbClr val="000000">
                      <a:alpha val="43137"/>
                    </a:srgbClr>
                  </a:outerShdw>
                </a:effectLst>
              </a:rPr>
              <a:t> Linea</a:t>
            </a:r>
            <a:endParaRPr lang="es-PE" sz="1600" dirty="0">
              <a:effectLst>
                <a:outerShdw blurRad="38100" dist="38100" dir="2700000" algn="tl">
                  <a:srgbClr val="000000">
                    <a:alpha val="43137"/>
                  </a:srgbClr>
                </a:outerShdw>
              </a:effectLst>
            </a:endParaRPr>
          </a:p>
        </p:txBody>
      </p:sp>
      <p:sp>
        <p:nvSpPr>
          <p:cNvPr id="11" name="Rectángulo 10"/>
          <p:cNvSpPr/>
          <p:nvPr/>
        </p:nvSpPr>
        <p:spPr>
          <a:xfrm>
            <a:off x="3832964" y="1600910"/>
            <a:ext cx="5194540" cy="496441"/>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acceder a la pagina principal para ingresar al sitio web</a:t>
            </a:r>
            <a:endParaRPr lang="es-PE" dirty="0"/>
          </a:p>
        </p:txBody>
      </p:sp>
      <p:sp>
        <p:nvSpPr>
          <p:cNvPr id="15" name="Rectángulo 14"/>
          <p:cNvSpPr/>
          <p:nvPr/>
        </p:nvSpPr>
        <p:spPr>
          <a:xfrm>
            <a:off x="3832964" y="2097351"/>
            <a:ext cx="5194540" cy="570693"/>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ver información especial para ver las ofertas actuales </a:t>
            </a:r>
            <a:endParaRPr lang="es-PE" dirty="0"/>
          </a:p>
        </p:txBody>
      </p:sp>
      <p:sp>
        <p:nvSpPr>
          <p:cNvPr id="16" name="Rectángulo 15"/>
          <p:cNvSpPr/>
          <p:nvPr/>
        </p:nvSpPr>
        <p:spPr>
          <a:xfrm>
            <a:off x="3832964" y="2673412"/>
            <a:ext cx="5194540" cy="44400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poder registrarme como un nuevo usuario para poder tener mas accesos al sitio web</a:t>
            </a:r>
            <a:endParaRPr lang="es-PE" dirty="0"/>
          </a:p>
        </p:txBody>
      </p:sp>
      <p:sp>
        <p:nvSpPr>
          <p:cNvPr id="17" name="Rectángulo 16"/>
          <p:cNvSpPr/>
          <p:nvPr/>
        </p:nvSpPr>
        <p:spPr>
          <a:xfrm>
            <a:off x="3832964" y="3117412"/>
            <a:ext cx="5194540" cy="50306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Como comprador quiero poder registrarme con mi cuenta Google</a:t>
            </a:r>
            <a:endParaRPr lang="es-PE" dirty="0"/>
          </a:p>
        </p:txBody>
      </p:sp>
      <p:sp>
        <p:nvSpPr>
          <p:cNvPr id="19" name="Rectángulo 18"/>
          <p:cNvSpPr/>
          <p:nvPr/>
        </p:nvSpPr>
        <p:spPr>
          <a:xfrm>
            <a:off x="3832964" y="3638029"/>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0" name="Rectángulo 19"/>
          <p:cNvSpPr/>
          <p:nvPr/>
        </p:nvSpPr>
        <p:spPr>
          <a:xfrm>
            <a:off x="3832964" y="4020401"/>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1" name="Rectángulo 20"/>
          <p:cNvSpPr/>
          <p:nvPr/>
        </p:nvSpPr>
        <p:spPr>
          <a:xfrm>
            <a:off x="3832964" y="4347122"/>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2" name="Rectángulo 21"/>
          <p:cNvSpPr/>
          <p:nvPr/>
        </p:nvSpPr>
        <p:spPr>
          <a:xfrm>
            <a:off x="3832964" y="4729494"/>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3" name="Rectángulo 22"/>
          <p:cNvSpPr/>
          <p:nvPr/>
        </p:nvSpPr>
        <p:spPr>
          <a:xfrm>
            <a:off x="3832964" y="5091268"/>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4" name="Rectángulo 23"/>
          <p:cNvSpPr/>
          <p:nvPr/>
        </p:nvSpPr>
        <p:spPr>
          <a:xfrm>
            <a:off x="3832964" y="5473640"/>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5" name="Rectángulo 24"/>
          <p:cNvSpPr/>
          <p:nvPr/>
        </p:nvSpPr>
        <p:spPr>
          <a:xfrm>
            <a:off x="3832964" y="5817944"/>
            <a:ext cx="5194540" cy="351170"/>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
        <p:nvSpPr>
          <p:cNvPr id="26" name="Rectángulo 25"/>
          <p:cNvSpPr/>
          <p:nvPr/>
        </p:nvSpPr>
        <p:spPr>
          <a:xfrm>
            <a:off x="3832964" y="6200316"/>
            <a:ext cx="5194540" cy="27288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es-PE" dirty="0">
                <a:effectLst>
                  <a:outerShdw blurRad="38100" dist="38100" dir="2700000" algn="tl">
                    <a:srgbClr val="000000">
                      <a:alpha val="43137"/>
                    </a:srgbClr>
                  </a:outerShdw>
                </a:effectLst>
              </a:rPr>
              <a:t>….</a:t>
            </a:r>
            <a:endParaRPr lang="es-PE" dirty="0"/>
          </a:p>
        </p:txBody>
      </p:sp>
    </p:spTree>
    <p:extLst>
      <p:ext uri="{BB962C8B-B14F-4D97-AF65-F5344CB8AC3E}">
        <p14:creationId xmlns:p14="http://schemas.microsoft.com/office/powerpoint/2010/main" val="113018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274637"/>
            <a:ext cx="8229600" cy="1143299"/>
          </a:xfrm>
          <a:prstGeom prst="rect">
            <a:avLst/>
          </a:prstGeom>
        </p:spPr>
        <p:txBody>
          <a:bodyPr lIns="91425" tIns="91425" rIns="91425" bIns="91425" anchor="ctr" anchorCtr="0">
            <a:noAutofit/>
          </a:bodyPr>
          <a:lstStyle/>
          <a:p>
            <a:pPr lvl="0" algn="l">
              <a:spcBef>
                <a:spcPts val="0"/>
              </a:spcBef>
              <a:buNone/>
            </a:pPr>
            <a:r>
              <a:rPr lang="en" sz="3400" dirty="0"/>
              <a:t>Patrones para Dividir Historias de Usuario</a:t>
            </a:r>
          </a:p>
        </p:txBody>
      </p:sp>
      <p:pic>
        <p:nvPicPr>
          <p:cNvPr id="2" name="Imagen 1"/>
          <p:cNvPicPr>
            <a:picLocks noChangeAspect="1"/>
          </p:cNvPicPr>
          <p:nvPr/>
        </p:nvPicPr>
        <p:blipFill>
          <a:blip r:embed="rId3"/>
          <a:stretch>
            <a:fillRect/>
          </a:stretch>
        </p:blipFill>
        <p:spPr>
          <a:xfrm>
            <a:off x="71437" y="1420226"/>
            <a:ext cx="9001125" cy="4686300"/>
          </a:xfrm>
          <a:prstGeom prst="rect">
            <a:avLst/>
          </a:prstGeom>
        </p:spPr>
      </p:pic>
      <p:sp>
        <p:nvSpPr>
          <p:cNvPr id="5" name="CuadroTexto 4"/>
          <p:cNvSpPr txBox="1"/>
          <p:nvPr/>
        </p:nvSpPr>
        <p:spPr>
          <a:xfrm>
            <a:off x="832757" y="1622305"/>
            <a:ext cx="4589718" cy="646331"/>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Pasos de Flujo de Trabajo</a:t>
            </a:r>
          </a:p>
          <a:p>
            <a:r>
              <a:rPr lang="es-PE" sz="1100" dirty="0">
                <a:effectLst>
                  <a:outerShdw blurRad="38100" dist="38100" dir="2700000" algn="tl">
                    <a:srgbClr val="000000">
                      <a:alpha val="43137"/>
                    </a:srgbClr>
                  </a:outerShdw>
                </a:effectLst>
              </a:rPr>
              <a:t>El usuario puede crear una </a:t>
            </a:r>
            <a:r>
              <a:rPr lang="es-PE" sz="1100" dirty="0" err="1">
                <a:effectLst>
                  <a:outerShdw blurRad="38100" dist="38100" dir="2700000" algn="tl">
                    <a:srgbClr val="000000">
                      <a:alpha val="43137"/>
                    </a:srgbClr>
                  </a:outerShdw>
                </a:effectLst>
              </a:rPr>
              <a:t>politica</a:t>
            </a:r>
            <a:r>
              <a:rPr lang="es-PE" sz="1100" dirty="0">
                <a:effectLst>
                  <a:outerShdw blurRad="38100" dist="38100" dir="2700000" algn="tl">
                    <a:srgbClr val="000000">
                      <a:alpha val="43137"/>
                    </a:srgbClr>
                  </a:outerShdw>
                </a:effectLst>
              </a:rPr>
              <a:t> directamente</a:t>
            </a:r>
          </a:p>
          <a:p>
            <a:r>
              <a:rPr lang="es-PE" sz="1100" dirty="0">
                <a:effectLst>
                  <a:outerShdw blurRad="38100" dist="38100" dir="2700000" algn="tl">
                    <a:srgbClr val="000000">
                      <a:alpha val="43137"/>
                    </a:srgbClr>
                  </a:outerShdw>
                </a:effectLst>
              </a:rPr>
              <a:t>El usuario puede crear una </a:t>
            </a:r>
            <a:r>
              <a:rPr lang="es-PE" sz="1100" dirty="0" err="1">
                <a:effectLst>
                  <a:outerShdw blurRad="38100" dist="38100" dir="2700000" algn="tl">
                    <a:srgbClr val="000000">
                      <a:alpha val="43137"/>
                    </a:srgbClr>
                  </a:outerShdw>
                </a:effectLst>
              </a:rPr>
              <a:t>politica</a:t>
            </a:r>
            <a:r>
              <a:rPr lang="es-PE" sz="1100" dirty="0">
                <a:effectLst>
                  <a:outerShdw blurRad="38100" dist="38100" dir="2700000" algn="tl">
                    <a:srgbClr val="000000">
                      <a:alpha val="43137"/>
                    </a:srgbClr>
                  </a:outerShdw>
                </a:effectLst>
              </a:rPr>
              <a:t> a ser mantenida para </a:t>
            </a:r>
            <a:r>
              <a:rPr lang="es-PE" sz="1100" dirty="0" err="1">
                <a:effectLst>
                  <a:outerShdw blurRad="38100" dist="38100" dir="2700000" algn="tl">
                    <a:srgbClr val="000000">
                      <a:alpha val="43137"/>
                    </a:srgbClr>
                  </a:outerShdw>
                </a:effectLst>
              </a:rPr>
              <a:t>revision</a:t>
            </a:r>
            <a:r>
              <a:rPr lang="es-PE" sz="1100" dirty="0">
                <a:effectLst>
                  <a:outerShdw blurRad="38100" dist="38100" dir="2700000" algn="tl">
                    <a:srgbClr val="000000">
                      <a:alpha val="43137"/>
                    </a:srgbClr>
                  </a:outerShdw>
                </a:effectLst>
              </a:rPr>
              <a:t> legal</a:t>
            </a:r>
          </a:p>
        </p:txBody>
      </p:sp>
      <p:sp>
        <p:nvSpPr>
          <p:cNvPr id="7" name="CuadroTexto 6"/>
          <p:cNvSpPr txBox="1"/>
          <p:nvPr/>
        </p:nvSpPr>
        <p:spPr>
          <a:xfrm>
            <a:off x="832757" y="2814291"/>
            <a:ext cx="3826689" cy="815608"/>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Variaciones en Regla de Negocio</a:t>
            </a:r>
          </a:p>
          <a:p>
            <a:r>
              <a:rPr lang="es-PE" sz="1100" dirty="0">
                <a:effectLst>
                  <a:outerShdw blurRad="38100" dist="38100" dir="2700000" algn="tl">
                    <a:srgbClr val="000000">
                      <a:alpha val="43137"/>
                    </a:srgbClr>
                  </a:outerShdw>
                </a:effectLst>
              </a:rPr>
              <a:t>El usuario usuarios puede buscar vuelos por fechas</a:t>
            </a:r>
          </a:p>
          <a:p>
            <a:r>
              <a:rPr lang="es-PE" sz="1100" dirty="0">
                <a:effectLst>
                  <a:outerShdw blurRad="38100" dist="38100" dir="2700000" algn="tl">
                    <a:srgbClr val="000000">
                      <a:alpha val="43137"/>
                    </a:srgbClr>
                  </a:outerShdw>
                </a:effectLst>
              </a:rPr>
              <a:t>El usuario puede buscar vuelos por fines de semana entre</a:t>
            </a:r>
          </a:p>
          <a:p>
            <a:r>
              <a:rPr lang="es-PE" sz="1100" dirty="0">
                <a:effectLst>
                  <a:outerShdw blurRad="38100" dist="38100" dir="2700000" algn="tl">
                    <a:srgbClr val="000000">
                      <a:alpha val="43137"/>
                    </a:srgbClr>
                  </a:outerShdw>
                </a:effectLst>
              </a:rPr>
              <a:t>       ahora y Diciembre</a:t>
            </a:r>
          </a:p>
        </p:txBody>
      </p:sp>
      <p:sp>
        <p:nvSpPr>
          <p:cNvPr id="8" name="CuadroTexto 7"/>
          <p:cNvSpPr txBox="1"/>
          <p:nvPr/>
        </p:nvSpPr>
        <p:spPr>
          <a:xfrm>
            <a:off x="832757" y="3948669"/>
            <a:ext cx="3312125" cy="815608"/>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Mayor Esfuerzo</a:t>
            </a:r>
          </a:p>
          <a:p>
            <a:r>
              <a:rPr lang="es-PE" sz="1100" dirty="0">
                <a:effectLst>
                  <a:outerShdw blurRad="38100" dist="38100" dir="2700000" algn="tl">
                    <a:srgbClr val="000000">
                      <a:alpha val="43137"/>
                    </a:srgbClr>
                  </a:outerShdw>
                </a:effectLst>
              </a:rPr>
              <a:t>El usuario puede pagar con </a:t>
            </a:r>
            <a:r>
              <a:rPr lang="es-PE" sz="1100" dirty="0" err="1">
                <a:effectLst>
                  <a:outerShdw blurRad="38100" dist="38100" dir="2700000" algn="tl">
                    <a:srgbClr val="000000">
                      <a:alpha val="43137"/>
                    </a:srgbClr>
                  </a:outerShdw>
                </a:effectLst>
              </a:rPr>
              <a:t>Paypal</a:t>
            </a:r>
            <a:endParaRPr lang="es-PE" sz="1100" dirty="0">
              <a:effectLst>
                <a:outerShdw blurRad="38100" dist="38100" dir="2700000" algn="tl">
                  <a:srgbClr val="000000">
                    <a:alpha val="43137"/>
                  </a:srgbClr>
                </a:outerShdw>
              </a:effectLst>
            </a:endParaRPr>
          </a:p>
          <a:p>
            <a:r>
              <a:rPr lang="es-PE" sz="1100" dirty="0">
                <a:effectLst>
                  <a:outerShdw blurRad="38100" dist="38100" dir="2700000" algn="tl">
                    <a:srgbClr val="000000">
                      <a:alpha val="43137"/>
                    </a:srgbClr>
                  </a:outerShdw>
                </a:effectLst>
              </a:rPr>
              <a:t>El usuario puede pagar con integración con </a:t>
            </a:r>
            <a:r>
              <a:rPr lang="es-PE" sz="1100" dirty="0" err="1">
                <a:effectLst>
                  <a:outerShdw blurRad="38100" dist="38100" dir="2700000" algn="tl">
                    <a:srgbClr val="000000">
                      <a:alpha val="43137"/>
                    </a:srgbClr>
                  </a:outerShdw>
                </a:effectLst>
              </a:rPr>
              <a:t>Stripe</a:t>
            </a:r>
            <a:endParaRPr lang="es-PE" sz="1100" dirty="0">
              <a:effectLst>
                <a:outerShdw blurRad="38100" dist="38100" dir="2700000" algn="tl">
                  <a:srgbClr val="000000">
                    <a:alpha val="43137"/>
                  </a:srgbClr>
                </a:outerShdw>
              </a:effectLst>
            </a:endParaRPr>
          </a:p>
          <a:p>
            <a:r>
              <a:rPr lang="es-PE" sz="1100" dirty="0">
                <a:effectLst>
                  <a:outerShdw blurRad="38100" dist="38100" dir="2700000" algn="tl">
                    <a:srgbClr val="000000">
                      <a:alpha val="43137"/>
                    </a:srgbClr>
                  </a:outerShdw>
                </a:effectLst>
              </a:rPr>
              <a:t>Usuario puede pagar con cheques en-</a:t>
            </a:r>
            <a:r>
              <a:rPr lang="es-PE" sz="1100" dirty="0" err="1">
                <a:effectLst>
                  <a:outerShdw blurRad="38100" dist="38100" dir="2700000" algn="tl">
                    <a:srgbClr val="000000">
                      <a:alpha val="43137"/>
                    </a:srgbClr>
                  </a:outerShdw>
                </a:effectLst>
              </a:rPr>
              <a:t>linea</a:t>
            </a:r>
            <a:endParaRPr lang="es-PE" sz="1100" dirty="0">
              <a:effectLst>
                <a:outerShdw blurRad="38100" dist="38100" dir="2700000" algn="tl">
                  <a:srgbClr val="000000">
                    <a:alpha val="43137"/>
                  </a:srgbClr>
                </a:outerShdw>
              </a:effectLst>
            </a:endParaRPr>
          </a:p>
        </p:txBody>
      </p:sp>
      <p:sp>
        <p:nvSpPr>
          <p:cNvPr id="9" name="CuadroTexto 8"/>
          <p:cNvSpPr txBox="1"/>
          <p:nvPr/>
        </p:nvSpPr>
        <p:spPr>
          <a:xfrm>
            <a:off x="832757" y="5129769"/>
            <a:ext cx="3668486" cy="984885"/>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Simple/Complejo</a:t>
            </a:r>
          </a:p>
          <a:p>
            <a:r>
              <a:rPr lang="es-PE" sz="1100" dirty="0">
                <a:effectLst>
                  <a:outerShdw blurRad="38100" dist="38100" dir="2700000" algn="tl">
                    <a:srgbClr val="000000">
                      <a:alpha val="43137"/>
                    </a:srgbClr>
                  </a:outerShdw>
                </a:effectLst>
              </a:rPr>
              <a:t>El usuario puede buscar vuelos con un máximo numero de paradas</a:t>
            </a:r>
          </a:p>
          <a:p>
            <a:r>
              <a:rPr lang="es-PE" sz="1100" dirty="0">
                <a:effectLst>
                  <a:outerShdw blurRad="38100" dist="38100" dir="2700000" algn="tl">
                    <a:srgbClr val="000000">
                      <a:alpha val="43137"/>
                    </a:srgbClr>
                  </a:outerShdw>
                </a:effectLst>
              </a:rPr>
              <a:t>El usuario puede buscar vuelos con un máximo numero de paradas y saliendo de SAN o JWI</a:t>
            </a:r>
          </a:p>
        </p:txBody>
      </p:sp>
      <p:sp>
        <p:nvSpPr>
          <p:cNvPr id="10" name="CuadroTexto 9"/>
          <p:cNvSpPr txBox="1"/>
          <p:nvPr/>
        </p:nvSpPr>
        <p:spPr>
          <a:xfrm>
            <a:off x="6074228" y="1565606"/>
            <a:ext cx="2451312" cy="646331"/>
          </a:xfrm>
          <a:prstGeom prst="rect">
            <a:avLst/>
          </a:prstGeom>
          <a:noFill/>
        </p:spPr>
        <p:txBody>
          <a:bodyPr wrap="non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Variaciones en Datos</a:t>
            </a:r>
          </a:p>
          <a:p>
            <a:r>
              <a:rPr lang="es-PE" sz="1100" dirty="0">
                <a:effectLst>
                  <a:outerShdw blurRad="38100" dist="38100" dir="2700000" algn="tl">
                    <a:srgbClr val="000000">
                      <a:alpha val="43137"/>
                    </a:srgbClr>
                  </a:outerShdw>
                </a:effectLst>
              </a:rPr>
              <a:t>El usuario puede buscar en Ingles</a:t>
            </a:r>
          </a:p>
          <a:p>
            <a:r>
              <a:rPr lang="es-PE" sz="1100" dirty="0">
                <a:effectLst>
                  <a:outerShdw blurRad="38100" dist="38100" dir="2700000" algn="tl">
                    <a:srgbClr val="000000">
                      <a:alpha val="43137"/>
                    </a:srgbClr>
                  </a:outerShdw>
                </a:effectLst>
              </a:rPr>
              <a:t>El usuario puede buscar en </a:t>
            </a:r>
            <a:r>
              <a:rPr lang="es-PE" sz="1100" dirty="0" err="1">
                <a:effectLst>
                  <a:outerShdw blurRad="38100" dist="38100" dir="2700000" algn="tl">
                    <a:srgbClr val="000000">
                      <a:alpha val="43137"/>
                    </a:srgbClr>
                  </a:outerShdw>
                </a:effectLst>
              </a:rPr>
              <a:t>Espanol</a:t>
            </a:r>
            <a:endParaRPr lang="es-PE" sz="1100" dirty="0">
              <a:effectLst>
                <a:outerShdw blurRad="38100" dist="38100" dir="2700000" algn="tl">
                  <a:srgbClr val="000000">
                    <a:alpha val="43137"/>
                  </a:srgbClr>
                </a:outerShdw>
              </a:effectLst>
            </a:endParaRPr>
          </a:p>
        </p:txBody>
      </p:sp>
      <p:sp>
        <p:nvSpPr>
          <p:cNvPr id="11" name="CuadroTexto 10"/>
          <p:cNvSpPr txBox="1"/>
          <p:nvPr/>
        </p:nvSpPr>
        <p:spPr>
          <a:xfrm>
            <a:off x="6074228" y="2617544"/>
            <a:ext cx="2732315" cy="815608"/>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Métodos de Ingreso de Datos</a:t>
            </a:r>
          </a:p>
          <a:p>
            <a:r>
              <a:rPr lang="es-PE" sz="1100" dirty="0">
                <a:effectLst>
                  <a:outerShdw blurRad="38100" dist="38100" dir="2700000" algn="tl">
                    <a:srgbClr val="000000">
                      <a:alpha val="43137"/>
                    </a:srgbClr>
                  </a:outerShdw>
                </a:effectLst>
              </a:rPr>
              <a:t>El usuario puede ingresar datos en campos texto</a:t>
            </a:r>
          </a:p>
          <a:p>
            <a:r>
              <a:rPr lang="es-PE" sz="1100" dirty="0">
                <a:effectLst>
                  <a:outerShdw blurRad="38100" dist="38100" dir="2700000" algn="tl">
                    <a:srgbClr val="000000">
                      <a:alpha val="43137"/>
                    </a:srgbClr>
                  </a:outerShdw>
                </a:effectLst>
              </a:rPr>
              <a:t>El usuario puede cargar un CSV</a:t>
            </a:r>
          </a:p>
        </p:txBody>
      </p:sp>
      <p:sp>
        <p:nvSpPr>
          <p:cNvPr id="13" name="CuadroTexto 12"/>
          <p:cNvSpPr txBox="1"/>
          <p:nvPr/>
        </p:nvSpPr>
        <p:spPr>
          <a:xfrm>
            <a:off x="6074228" y="3763376"/>
            <a:ext cx="2732315" cy="984885"/>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Rendimiento postergado</a:t>
            </a:r>
          </a:p>
          <a:p>
            <a:r>
              <a:rPr lang="es-PE" sz="1100" dirty="0">
                <a:effectLst>
                  <a:outerShdw blurRad="38100" dist="38100" dir="2700000" algn="tl">
                    <a:srgbClr val="000000">
                      <a:alpha val="43137"/>
                    </a:srgbClr>
                  </a:outerShdw>
                </a:effectLst>
              </a:rPr>
              <a:t>El usuario puede obtener los resultados dentro de 5 segundos</a:t>
            </a:r>
          </a:p>
          <a:p>
            <a:r>
              <a:rPr lang="es-PE" sz="1100" dirty="0">
                <a:effectLst>
                  <a:outerShdw blurRad="38100" dist="38100" dir="2700000" algn="tl">
                    <a:srgbClr val="000000">
                      <a:alpha val="43137"/>
                    </a:srgbClr>
                  </a:outerShdw>
                </a:effectLst>
              </a:rPr>
              <a:t>El usuario puede obtener los resultados dentro de un 1 segundo</a:t>
            </a:r>
          </a:p>
        </p:txBody>
      </p:sp>
      <p:sp>
        <p:nvSpPr>
          <p:cNvPr id="14" name="CuadroTexto 13"/>
          <p:cNvSpPr txBox="1"/>
          <p:nvPr/>
        </p:nvSpPr>
        <p:spPr>
          <a:xfrm>
            <a:off x="6074228" y="4934366"/>
            <a:ext cx="2732315" cy="1154162"/>
          </a:xfrm>
          <a:prstGeom prst="rect">
            <a:avLst/>
          </a:prstGeom>
          <a:noFill/>
        </p:spPr>
        <p:txBody>
          <a:bodyPr wrap="square" rtlCol="0">
            <a:spAutoFit/>
          </a:bodyPr>
          <a:lstStyle/>
          <a:p>
            <a:r>
              <a:rPr lang="es-PE" dirty="0">
                <a:solidFill>
                  <a:schemeClr val="bg2">
                    <a:lumMod val="60000"/>
                    <a:lumOff val="40000"/>
                  </a:schemeClr>
                </a:solidFill>
                <a:effectLst>
                  <a:outerShdw blurRad="38100" dist="38100" dir="2700000" algn="tl">
                    <a:srgbClr val="000000">
                      <a:alpha val="43137"/>
                    </a:srgbClr>
                  </a:outerShdw>
                </a:effectLst>
              </a:rPr>
              <a:t>Operaciones (CRUD)</a:t>
            </a:r>
          </a:p>
          <a:p>
            <a:r>
              <a:rPr lang="es-PE" sz="1100" dirty="0">
                <a:effectLst>
                  <a:outerShdw blurRad="38100" dist="38100" dir="2700000" algn="tl">
                    <a:srgbClr val="000000">
                      <a:alpha val="43137"/>
                    </a:srgbClr>
                  </a:outerShdw>
                </a:effectLst>
              </a:rPr>
              <a:t>El usuario puede registrarse para obtener una cuenta</a:t>
            </a:r>
          </a:p>
          <a:p>
            <a:r>
              <a:rPr lang="es-PE" sz="1100" dirty="0">
                <a:effectLst>
                  <a:outerShdw blurRad="38100" dist="38100" dir="2700000" algn="tl">
                    <a:srgbClr val="000000">
                      <a:alpha val="43137"/>
                    </a:srgbClr>
                  </a:outerShdw>
                </a:effectLst>
              </a:rPr>
              <a:t>El usuario puede editar su configuración de cuenta</a:t>
            </a:r>
          </a:p>
          <a:p>
            <a:r>
              <a:rPr lang="es-PE" sz="1100" dirty="0">
                <a:effectLst>
                  <a:outerShdw blurRad="38100" dist="38100" dir="2700000" algn="tl">
                    <a:srgbClr val="000000">
                      <a:alpha val="43137"/>
                    </a:srgbClr>
                  </a:outerShdw>
                </a:effectLst>
              </a:rPr>
              <a:t>El usuario puede eliminar su cuenta</a:t>
            </a:r>
          </a:p>
        </p:txBody>
      </p:sp>
    </p:spTree>
    <p:extLst>
      <p:ext uri="{BB962C8B-B14F-4D97-AF65-F5344CB8AC3E}">
        <p14:creationId xmlns:p14="http://schemas.microsoft.com/office/powerpoint/2010/main" val="1453905624"/>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50" y="297784"/>
            <a:ext cx="4086196" cy="649288"/>
          </a:xfrm>
        </p:spPr>
        <p:txBody>
          <a:bodyPr/>
          <a:lstStyle/>
          <a:p>
            <a:pPr algn="l"/>
            <a:r>
              <a:rPr lang="sv-SE" sz="3200" dirty="0"/>
              <a:t>Refinando el </a:t>
            </a:r>
            <a:br>
              <a:rPr lang="sv-SE" sz="3200" dirty="0"/>
            </a:br>
            <a:r>
              <a:rPr lang="sv-SE" sz="3200" dirty="0"/>
              <a:t>Product Backlog</a:t>
            </a:r>
          </a:p>
        </p:txBody>
      </p:sp>
      <p:sp>
        <p:nvSpPr>
          <p:cNvPr id="14" name="Rectangle 9"/>
          <p:cNvSpPr>
            <a:spLocks noChangeArrowheads="1"/>
          </p:cNvSpPr>
          <p:nvPr/>
        </p:nvSpPr>
        <p:spPr bwMode="auto">
          <a:xfrm>
            <a:off x="428596" y="1428736"/>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Administrar</a:t>
            </a:r>
          </a:p>
          <a:p>
            <a:pPr marL="0" marR="0" lvl="0" indent="0" algn="ctr" defTabSz="914400" eaLnBrk="1" fontAlgn="auto" latinLnBrk="0" hangingPunct="1">
              <a:lnSpc>
                <a:spcPct val="100000"/>
              </a:lnSpc>
              <a:spcBef>
                <a:spcPts val="0"/>
              </a:spcBef>
              <a:spcAft>
                <a:spcPts val="0"/>
              </a:spcAft>
              <a:buClrTx/>
              <a:buSzTx/>
              <a:buFontTx/>
              <a:buNone/>
              <a:tabLst/>
              <a:defRPr/>
            </a:pPr>
            <a:r>
              <a:rPr lang="sv-SE" sz="1600" dirty="0">
                <a:solidFill>
                  <a:srgbClr val="000000"/>
                </a:solidFill>
                <a:latin typeface="Inkpen2 Script" pitchFamily="2" charset="0"/>
              </a:rPr>
              <a:t>usuarios</a:t>
            </a:r>
            <a:endParaRPr kumimoji="0" lang="sv-SE" sz="1600" b="0" i="0" u="none" strike="noStrike" kern="0" cap="none" spc="0" normalizeH="0" baseline="0" noProof="0" dirty="0">
              <a:ln>
                <a:noFill/>
              </a:ln>
              <a:solidFill>
                <a:srgbClr val="000000"/>
              </a:solidFill>
              <a:effectLst/>
              <a:uLnTx/>
              <a:uFillTx/>
              <a:latin typeface="Inkpen2 Script" pitchFamily="2" charset="0"/>
            </a:endParaRPr>
          </a:p>
        </p:txBody>
      </p:sp>
      <p:sp>
        <p:nvSpPr>
          <p:cNvPr id="16" name="Rectangle 9"/>
          <p:cNvSpPr>
            <a:spLocks noChangeArrowheads="1"/>
          </p:cNvSpPr>
          <p:nvPr/>
        </p:nvSpPr>
        <p:spPr bwMode="auto">
          <a:xfrm>
            <a:off x="4286248" y="14285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925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Registrar nuevo usuario</a:t>
            </a:r>
          </a:p>
        </p:txBody>
      </p:sp>
      <p:sp>
        <p:nvSpPr>
          <p:cNvPr id="17" name="Rectangle 9"/>
          <p:cNvSpPr>
            <a:spLocks noChangeArrowheads="1"/>
          </p:cNvSpPr>
          <p:nvPr/>
        </p:nvSpPr>
        <p:spPr bwMode="auto">
          <a:xfrm>
            <a:off x="4286248" y="85723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Editar usuario existente</a:t>
            </a:r>
          </a:p>
        </p:txBody>
      </p:sp>
      <p:sp>
        <p:nvSpPr>
          <p:cNvPr id="18" name="Rectangle 9"/>
          <p:cNvSpPr>
            <a:spLocks noChangeArrowheads="1"/>
          </p:cNvSpPr>
          <p:nvPr/>
        </p:nvSpPr>
        <p:spPr bwMode="auto">
          <a:xfrm>
            <a:off x="4286248" y="228599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Eliminar usuario</a:t>
            </a:r>
          </a:p>
        </p:txBody>
      </p:sp>
      <p:sp>
        <p:nvSpPr>
          <p:cNvPr id="19" name="Rectangle 9"/>
          <p:cNvSpPr>
            <a:spLocks noChangeArrowheads="1"/>
          </p:cNvSpPr>
          <p:nvPr/>
        </p:nvSpPr>
        <p:spPr bwMode="auto">
          <a:xfrm>
            <a:off x="4286248" y="157161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Buscar usuario</a:t>
            </a:r>
          </a:p>
        </p:txBody>
      </p:sp>
      <p:sp>
        <p:nvSpPr>
          <p:cNvPr id="20" name="Rectangle 9"/>
          <p:cNvSpPr>
            <a:spLocks noChangeArrowheads="1"/>
          </p:cNvSpPr>
          <p:nvPr/>
        </p:nvSpPr>
        <p:spPr bwMode="auto">
          <a:xfrm>
            <a:off x="428596" y="5000636"/>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100 usuarios simultaneos</a:t>
            </a:r>
          </a:p>
        </p:txBody>
      </p:sp>
      <p:sp>
        <p:nvSpPr>
          <p:cNvPr id="21" name="Rectangle 9"/>
          <p:cNvSpPr>
            <a:spLocks noChangeArrowheads="1"/>
          </p:cNvSpPr>
          <p:nvPr/>
        </p:nvSpPr>
        <p:spPr bwMode="auto">
          <a:xfrm>
            <a:off x="428596" y="407194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Manual de Operaciones</a:t>
            </a:r>
          </a:p>
        </p:txBody>
      </p:sp>
      <p:sp>
        <p:nvSpPr>
          <p:cNvPr id="25" name="Rectangle 9"/>
          <p:cNvSpPr>
            <a:spLocks noChangeArrowheads="1"/>
          </p:cNvSpPr>
          <p:nvPr/>
        </p:nvSpPr>
        <p:spPr bwMode="auto">
          <a:xfrm>
            <a:off x="428594" y="3143248"/>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Como operador helpdesk quiero ver quien esta ingresando</a:t>
            </a:r>
          </a:p>
        </p:txBody>
      </p:sp>
      <p:sp>
        <p:nvSpPr>
          <p:cNvPr id="28" name="Rectangle 9"/>
          <p:cNvSpPr>
            <a:spLocks noChangeArrowheads="1"/>
          </p:cNvSpPr>
          <p:nvPr/>
        </p:nvSpPr>
        <p:spPr bwMode="auto">
          <a:xfrm>
            <a:off x="428598" y="2309805"/>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77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Ver recibo en formatoin HTML, PDF, o Excel</a:t>
            </a:r>
          </a:p>
        </p:txBody>
      </p:sp>
      <p:sp>
        <p:nvSpPr>
          <p:cNvPr id="33" name="Right Arrow 32"/>
          <p:cNvSpPr/>
          <p:nvPr/>
        </p:nvSpPr>
        <p:spPr bwMode="auto">
          <a:xfrm>
            <a:off x="1928794" y="1500174"/>
            <a:ext cx="1785950"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41" name="Rectangle 9"/>
          <p:cNvSpPr>
            <a:spLocks noChangeArrowheads="1"/>
          </p:cNvSpPr>
          <p:nvPr/>
        </p:nvSpPr>
        <p:spPr bwMode="auto">
          <a:xfrm>
            <a:off x="4286246" y="5072074"/>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100 usuarios simultaneos</a:t>
            </a:r>
          </a:p>
        </p:txBody>
      </p:sp>
      <p:sp>
        <p:nvSpPr>
          <p:cNvPr id="42" name="Rectangle 9"/>
          <p:cNvSpPr>
            <a:spLocks noChangeArrowheads="1"/>
          </p:cNvSpPr>
          <p:nvPr/>
        </p:nvSpPr>
        <p:spPr bwMode="auto">
          <a:xfrm>
            <a:off x="4286246" y="4405319"/>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Manual de Operaciones</a:t>
            </a:r>
          </a:p>
        </p:txBody>
      </p:sp>
      <p:sp>
        <p:nvSpPr>
          <p:cNvPr id="43" name="Rectangle 9"/>
          <p:cNvSpPr>
            <a:spLocks noChangeArrowheads="1"/>
          </p:cNvSpPr>
          <p:nvPr/>
        </p:nvSpPr>
        <p:spPr bwMode="auto">
          <a:xfrm>
            <a:off x="4286248" y="371475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lvl="0" algn="ctr">
              <a:defRPr/>
            </a:pPr>
            <a:r>
              <a:rPr lang="sv-SE" sz="1600" dirty="0">
                <a:solidFill>
                  <a:srgbClr val="000000"/>
                </a:solidFill>
                <a:latin typeface="Inkpen2 Script" pitchFamily="2" charset="0"/>
              </a:rPr>
              <a:t>Como operador helpdesk quiero ver quien esta ingresando</a:t>
            </a:r>
          </a:p>
        </p:txBody>
      </p:sp>
      <p:sp>
        <p:nvSpPr>
          <p:cNvPr id="44" name="Rectangle 9"/>
          <p:cNvSpPr>
            <a:spLocks noChangeArrowheads="1"/>
          </p:cNvSpPr>
          <p:nvPr/>
        </p:nvSpPr>
        <p:spPr bwMode="auto">
          <a:xfrm>
            <a:off x="4286248" y="300037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77500" lnSpcReduction="20000"/>
          </a:bodyPr>
          <a:lstStyle/>
          <a:p>
            <a:pPr lvl="0" algn="ctr">
              <a:defRPr/>
            </a:pPr>
            <a:r>
              <a:rPr lang="sv-SE" sz="1600" dirty="0">
                <a:solidFill>
                  <a:srgbClr val="000000"/>
                </a:solidFill>
                <a:latin typeface="Inkpen2 Script" pitchFamily="2" charset="0"/>
              </a:rPr>
              <a:t>Ver recibo en formatoin HTML, PDF, o Excel</a:t>
            </a:r>
          </a:p>
        </p:txBody>
      </p:sp>
      <p:sp>
        <p:nvSpPr>
          <p:cNvPr id="45" name="Left Brace 44"/>
          <p:cNvSpPr/>
          <p:nvPr/>
        </p:nvSpPr>
        <p:spPr bwMode="auto">
          <a:xfrm>
            <a:off x="3786182" y="142852"/>
            <a:ext cx="428628" cy="2857520"/>
          </a:xfrm>
          <a:prstGeom prst="leftBrace">
            <a:avLst>
              <a:gd name="adj1" fmla="val 41891"/>
              <a:gd name="adj2" fmla="val 50000"/>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46" name="Rectangle 9"/>
          <p:cNvSpPr>
            <a:spLocks noChangeArrowheads="1"/>
          </p:cNvSpPr>
          <p:nvPr/>
        </p:nvSpPr>
        <p:spPr bwMode="auto">
          <a:xfrm>
            <a:off x="7072330" y="14285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925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Registrar nuevo usuario</a:t>
            </a:r>
          </a:p>
        </p:txBody>
      </p:sp>
      <p:sp>
        <p:nvSpPr>
          <p:cNvPr id="47" name="Rectangle 9"/>
          <p:cNvSpPr>
            <a:spLocks noChangeArrowheads="1"/>
          </p:cNvSpPr>
          <p:nvPr/>
        </p:nvSpPr>
        <p:spPr bwMode="auto">
          <a:xfrm>
            <a:off x="7072330" y="85723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Editar usuario existente</a:t>
            </a:r>
          </a:p>
        </p:txBody>
      </p:sp>
      <p:sp>
        <p:nvSpPr>
          <p:cNvPr id="48" name="Rectangle 9"/>
          <p:cNvSpPr>
            <a:spLocks noChangeArrowheads="1"/>
          </p:cNvSpPr>
          <p:nvPr/>
        </p:nvSpPr>
        <p:spPr bwMode="auto">
          <a:xfrm>
            <a:off x="7072330" y="514351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Eliminar usuario</a:t>
            </a:r>
          </a:p>
        </p:txBody>
      </p:sp>
      <p:sp>
        <p:nvSpPr>
          <p:cNvPr id="49" name="Rectangle 9"/>
          <p:cNvSpPr>
            <a:spLocks noChangeArrowheads="1"/>
          </p:cNvSpPr>
          <p:nvPr/>
        </p:nvSpPr>
        <p:spPr bwMode="auto">
          <a:xfrm>
            <a:off x="7072330" y="3000372"/>
            <a:ext cx="1428758" cy="619129"/>
          </a:xfrm>
          <a:prstGeom prst="rect">
            <a:avLst/>
          </a:prstGeom>
          <a:gradFill>
            <a:gsLst>
              <a:gs pos="0">
                <a:srgbClr val="FFBDBD"/>
              </a:gs>
              <a:gs pos="35000">
                <a:schemeClr val="accent1">
                  <a:tint val="37000"/>
                  <a:satMod val="300000"/>
                </a:schemeClr>
              </a:gs>
              <a:gs pos="100000">
                <a:schemeClr val="accent1">
                  <a:tint val="15000"/>
                  <a:satMod val="350000"/>
                </a:schemeClr>
              </a:gs>
            </a:gsLst>
          </a:gradFill>
          <a:ln w="19050">
            <a:solidFill>
              <a:srgbClr val="C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a:ln>
                  <a:noFill/>
                </a:ln>
                <a:solidFill>
                  <a:srgbClr val="000000"/>
                </a:solidFill>
                <a:effectLst/>
                <a:uLnTx/>
                <a:uFillTx/>
                <a:latin typeface="Inkpen2 Script" pitchFamily="2" charset="0"/>
              </a:rPr>
              <a:t>Buscar usuario</a:t>
            </a:r>
          </a:p>
        </p:txBody>
      </p:sp>
      <p:sp>
        <p:nvSpPr>
          <p:cNvPr id="50" name="Rectangle 9"/>
          <p:cNvSpPr>
            <a:spLocks noChangeArrowheads="1"/>
          </p:cNvSpPr>
          <p:nvPr/>
        </p:nvSpPr>
        <p:spPr bwMode="auto">
          <a:xfrm>
            <a:off x="7072330" y="442913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100 usuarios simultaneos</a:t>
            </a:r>
          </a:p>
        </p:txBody>
      </p:sp>
      <p:sp>
        <p:nvSpPr>
          <p:cNvPr id="51" name="Rectangle 9"/>
          <p:cNvSpPr>
            <a:spLocks noChangeArrowheads="1"/>
          </p:cNvSpPr>
          <p:nvPr/>
        </p:nvSpPr>
        <p:spPr bwMode="auto">
          <a:xfrm>
            <a:off x="7072330" y="371475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a:bodyPr>
          <a:lstStyle/>
          <a:p>
            <a:pPr lvl="0" algn="ctr">
              <a:defRPr/>
            </a:pPr>
            <a:r>
              <a:rPr lang="sv-SE" sz="1600" dirty="0">
                <a:solidFill>
                  <a:srgbClr val="000000"/>
                </a:solidFill>
                <a:latin typeface="Inkpen2 Script" pitchFamily="2" charset="0"/>
              </a:rPr>
              <a:t>Manual de Operaciones</a:t>
            </a:r>
          </a:p>
        </p:txBody>
      </p:sp>
      <p:sp>
        <p:nvSpPr>
          <p:cNvPr id="52" name="Rectangle 9"/>
          <p:cNvSpPr>
            <a:spLocks noChangeArrowheads="1"/>
          </p:cNvSpPr>
          <p:nvPr/>
        </p:nvSpPr>
        <p:spPr bwMode="auto">
          <a:xfrm>
            <a:off x="7072330" y="228599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62500" lnSpcReduction="20000"/>
          </a:bodyPr>
          <a:lstStyle/>
          <a:p>
            <a:pPr lvl="0" algn="ctr">
              <a:defRPr/>
            </a:pPr>
            <a:r>
              <a:rPr lang="sv-SE" sz="1600" dirty="0">
                <a:solidFill>
                  <a:srgbClr val="000000"/>
                </a:solidFill>
                <a:latin typeface="Inkpen2 Script" pitchFamily="2" charset="0"/>
              </a:rPr>
              <a:t>Como operador helpdesk quiero ver quien esta ingresando</a:t>
            </a:r>
          </a:p>
        </p:txBody>
      </p:sp>
      <p:sp>
        <p:nvSpPr>
          <p:cNvPr id="53" name="Rectangle 9"/>
          <p:cNvSpPr>
            <a:spLocks noChangeArrowheads="1"/>
          </p:cNvSpPr>
          <p:nvPr/>
        </p:nvSpPr>
        <p:spPr bwMode="auto">
          <a:xfrm>
            <a:off x="7072330" y="1571612"/>
            <a:ext cx="1428758" cy="619129"/>
          </a:xfrm>
          <a:prstGeom prst="rect">
            <a:avLst/>
          </a:prstGeom>
          <a:gradFill>
            <a:gsLst>
              <a:gs pos="0">
                <a:schemeClr val="accent1"/>
              </a:gs>
              <a:gs pos="35000">
                <a:schemeClr val="accent1">
                  <a:tint val="37000"/>
                  <a:satMod val="300000"/>
                </a:schemeClr>
              </a:gs>
              <a:gs pos="100000">
                <a:schemeClr val="accent1">
                  <a:tint val="15000"/>
                  <a:satMod val="350000"/>
                </a:schemeClr>
              </a:gs>
            </a:gsLst>
          </a:gradFill>
          <a:ln>
            <a:solidFill>
              <a:srgbClr val="000000"/>
            </a:solidFill>
            <a:headEnd/>
            <a:tailEnd/>
          </a:ln>
        </p:spPr>
        <p:style>
          <a:lnRef idx="1">
            <a:schemeClr val="accent1"/>
          </a:lnRef>
          <a:fillRef idx="2">
            <a:schemeClr val="accent1"/>
          </a:fillRef>
          <a:effectRef idx="1">
            <a:schemeClr val="accent1"/>
          </a:effectRef>
          <a:fontRef idx="minor">
            <a:schemeClr val="dk1"/>
          </a:fontRef>
        </p:style>
        <p:txBody>
          <a:bodyPr wrap="square" anchor="ctr">
            <a:normAutofit fontScale="77500" lnSpcReduction="20000"/>
          </a:bodyPr>
          <a:lstStyle/>
          <a:p>
            <a:pPr lvl="0" algn="ctr">
              <a:defRPr/>
            </a:pPr>
            <a:r>
              <a:rPr lang="sv-SE" sz="1600" dirty="0">
                <a:solidFill>
                  <a:srgbClr val="000000"/>
                </a:solidFill>
                <a:latin typeface="Inkpen2 Script" pitchFamily="2" charset="0"/>
              </a:rPr>
              <a:t>Ver recibo en formatoin HTML, PDF, o Excel</a:t>
            </a:r>
          </a:p>
        </p:txBody>
      </p:sp>
      <p:sp>
        <p:nvSpPr>
          <p:cNvPr id="54" name="Right Arrow 53"/>
          <p:cNvSpPr/>
          <p:nvPr/>
        </p:nvSpPr>
        <p:spPr bwMode="auto">
          <a:xfrm rot="2782690">
            <a:off x="5495941" y="2305536"/>
            <a:ext cx="1785950"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
        <p:nvSpPr>
          <p:cNvPr id="55" name="Right Arrow 54"/>
          <p:cNvSpPr/>
          <p:nvPr/>
        </p:nvSpPr>
        <p:spPr bwMode="auto">
          <a:xfrm rot="3704973">
            <a:off x="5030895" y="3783445"/>
            <a:ext cx="2652725"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sv-SE" sz="1200" b="0" i="0" u="none" strike="noStrike" kern="0" cap="none" spc="0" normalizeH="0" baseline="0" noProof="0">
              <a:ln>
                <a:noFill/>
              </a:ln>
              <a:solidFill>
                <a:srgbClr val="215773"/>
              </a:solidFill>
              <a:effectLst/>
              <a:uLnTx/>
              <a:uFillTx/>
              <a:latin typeface="Tahoma" pitchFamily="34" charset="0"/>
            </a:endParaRPr>
          </a:p>
        </p:txBody>
      </p:sp>
    </p:spTree>
    <p:extLst>
      <p:ext uri="{BB962C8B-B14F-4D97-AF65-F5344CB8AC3E}">
        <p14:creationId xmlns:p14="http://schemas.microsoft.com/office/powerpoint/2010/main" val="270088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3"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2</a:t>
            </a:fld>
            <a:endParaRPr lang="es-PE"/>
          </a:p>
        </p:txBody>
      </p:sp>
      <p:pic>
        <p:nvPicPr>
          <p:cNvPr id="17" name="Imagen 16"/>
          <p:cNvPicPr>
            <a:picLocks noChangeAspect="1"/>
          </p:cNvPicPr>
          <p:nvPr/>
        </p:nvPicPr>
        <p:blipFill>
          <a:blip r:embed="rId2"/>
          <a:stretch>
            <a:fillRect/>
          </a:stretch>
        </p:blipFill>
        <p:spPr>
          <a:xfrm>
            <a:off x="0" y="870155"/>
            <a:ext cx="9144000" cy="4875335"/>
          </a:xfrm>
          <a:prstGeom prst="rect">
            <a:avLst/>
          </a:prstGeom>
        </p:spPr>
      </p:pic>
    </p:spTree>
    <p:extLst>
      <p:ext uri="{BB962C8B-B14F-4D97-AF65-F5344CB8AC3E}">
        <p14:creationId xmlns:p14="http://schemas.microsoft.com/office/powerpoint/2010/main" val="32675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628650" y="0"/>
            <a:ext cx="7886700" cy="1325700"/>
          </a:xfrm>
          <a:prstGeom prst="rect">
            <a:avLst/>
          </a:prstGeom>
        </p:spPr>
        <p:txBody>
          <a:bodyPr lIns="91425" tIns="91425" rIns="91425" bIns="91425" anchor="ctr" anchorCtr="0">
            <a:noAutofit/>
          </a:bodyPr>
          <a:lstStyle/>
          <a:p>
            <a:pPr>
              <a:spcBef>
                <a:spcPts val="0"/>
              </a:spcBef>
              <a:buNone/>
            </a:pPr>
            <a:r>
              <a:rPr lang="es-PE" sz="4400" dirty="0"/>
              <a:t>Criterios de Aceptación</a:t>
            </a:r>
          </a:p>
        </p:txBody>
      </p:sp>
      <p:sp>
        <p:nvSpPr>
          <p:cNvPr id="3" name="CuadroTexto 2"/>
          <p:cNvSpPr txBox="1"/>
          <p:nvPr/>
        </p:nvSpPr>
        <p:spPr>
          <a:xfrm>
            <a:off x="190831" y="1240403"/>
            <a:ext cx="4508390"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usuario se me debe requerir una validación antes de utilizar el sitio" </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Criterios de Aceptación</a:t>
            </a:r>
            <a:r>
              <a:rPr kumimoji="0" lang="es-PE" sz="15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esta </a:t>
            </a:r>
            <a:r>
              <a:rPr kumimoji="0" lang="es-PE" sz="1500" b="0" i="0" u="none" strike="noStrike" kern="0" cap="none" spc="0" normalizeH="0" baseline="0" noProof="0" dirty="0" err="1">
                <a:ln>
                  <a:noFill/>
                </a:ln>
                <a:solidFill>
                  <a:sysClr val="windowText" lastClr="000000"/>
                </a:solidFill>
                <a:effectLst/>
                <a:uLnTx/>
                <a:uFillTx/>
              </a:rPr>
              <a:t>logueado</a:t>
            </a:r>
            <a:r>
              <a:rPr kumimoji="0" lang="es-PE" sz="1500" b="0" i="0" u="none" strike="noStrike" kern="0" cap="none" spc="0" normalizeH="0" baseline="0" noProof="0" dirty="0">
                <a:ln>
                  <a:noFill/>
                </a:ln>
                <a:solidFill>
                  <a:sysClr val="windowText" lastClr="000000"/>
                </a:solidFill>
                <a:effectLst/>
                <a:uLnTx/>
                <a:uFillTx/>
              </a:rPr>
              <a:t> solo cuando se proporcionen credenciales apropiadas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Esta disponible una opción “recordarme”.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puede requerir un recordatorio de contraseña.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usuario es bloqueado luego de 3 intentos fallidos</a:t>
            </a:r>
          </a:p>
        </p:txBody>
      </p:sp>
      <p:sp>
        <p:nvSpPr>
          <p:cNvPr id="7" name="CuadroTexto 6"/>
          <p:cNvSpPr txBox="1"/>
          <p:nvPr/>
        </p:nvSpPr>
        <p:spPr>
          <a:xfrm>
            <a:off x="4977020" y="1669773"/>
            <a:ext cx="4071564"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comprador del Sitio Web quiero poder pagar con una tarjeta de crédito para poder confirmar inmediatamente mi compra“</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rPr>
              <a:t>Criterios de Aceptación:</a:t>
            </a:r>
            <a:r>
              <a:rPr kumimoji="0" lang="es-PE" sz="1500" b="0" i="0" u="none" strike="noStrike" kern="0" cap="none" spc="0" normalizeH="0" baseline="0" noProof="0" dirty="0">
                <a:ln>
                  <a:noFill/>
                </a:ln>
                <a:solidFill>
                  <a:sysClr val="windowText" lastClr="000000"/>
                </a:solidFill>
                <a:effectLst/>
                <a:uLnTx/>
                <a:uFillTx/>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Acepta Visa, </a:t>
            </a:r>
            <a:r>
              <a:rPr kumimoji="0" lang="es-PE" sz="1500" b="0" i="0" u="none" strike="noStrike" kern="0" cap="none" spc="0" normalizeH="0" baseline="0" noProof="0" dirty="0" err="1">
                <a:ln>
                  <a:noFill/>
                </a:ln>
                <a:solidFill>
                  <a:sysClr val="windowText" lastClr="000000"/>
                </a:solidFill>
                <a:effectLst/>
                <a:uLnTx/>
                <a:uFillTx/>
              </a:rPr>
              <a:t>Diners</a:t>
            </a:r>
            <a:r>
              <a:rPr kumimoji="0" lang="es-PE" sz="1500" b="0" i="0" u="none" strike="noStrike" kern="0" cap="none" spc="0" normalizeH="0" baseline="0" noProof="0" dirty="0">
                <a:ln>
                  <a:noFill/>
                </a:ln>
                <a:solidFill>
                  <a:sysClr val="windowText" lastClr="000000"/>
                </a:solidFill>
                <a:effectLst/>
                <a:uLnTx/>
                <a:uFillTx/>
              </a:rPr>
              <a:t>, MasterCard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a:t>
            </a:r>
            <a:r>
              <a:rPr kumimoji="0" lang="es-PE" sz="1500" b="0" i="0" u="none" strike="noStrike" kern="0" cap="none" spc="0" normalizeH="0" baseline="0" noProof="0" dirty="0" err="1">
                <a:ln>
                  <a:noFill/>
                </a:ln>
                <a:solidFill>
                  <a:sysClr val="windowText" lastClr="000000"/>
                </a:solidFill>
                <a:effectLst/>
                <a:uLnTx/>
                <a:uFillTx/>
              </a:rPr>
              <a:t>Nro</a:t>
            </a:r>
            <a:r>
              <a:rPr kumimoji="0" lang="es-PE" sz="1500" b="0" i="0" u="none" strike="noStrike" kern="0" cap="none" spc="0" normalizeH="0" baseline="0" noProof="0" dirty="0">
                <a:ln>
                  <a:noFill/>
                </a:ln>
                <a:solidFill>
                  <a:sysClr val="windowText" lastClr="000000"/>
                </a:solidFill>
                <a:effectLst/>
                <a:uLnTx/>
                <a:uFillTx/>
              </a:rPr>
              <a:t> de CC cuando sea ingresado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fecha de expiración y CVV</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Validar la dirección de facturación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Generar mensajes de satisfacción y fallo luego del procesamiento.</a:t>
            </a:r>
          </a:p>
        </p:txBody>
      </p:sp>
      <p:sp>
        <p:nvSpPr>
          <p:cNvPr id="8" name="CuadroTexto 7"/>
          <p:cNvSpPr txBox="1"/>
          <p:nvPr/>
        </p:nvSpPr>
        <p:spPr>
          <a:xfrm>
            <a:off x="540688" y="4174434"/>
            <a:ext cx="6488265" cy="2400657"/>
          </a:xfrm>
          <a:prstGeom prst="rect">
            <a:avLst/>
          </a:prstGeom>
          <a:solidFill>
            <a:schemeClr val="accent4">
              <a:lumMod val="20000"/>
              <a:lumOff val="8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PE" sz="1500" b="0" i="0" u="none" strike="noStrike" kern="0" cap="none" spc="0" normalizeH="0" baseline="0" noProof="0" dirty="0">
                <a:ln>
                  <a:noFill/>
                </a:ln>
                <a:solidFill>
                  <a:sysClr val="windowText" lastClr="000000"/>
                </a:solidFill>
                <a:effectLst/>
                <a:uLnTx/>
                <a:uFillTx/>
              </a:rPr>
              <a:t>“Como contador quiero que los reportes automatizados se ejecuten al final del mes para que los reportes estén listos al llegar a la oficina”</a:t>
            </a:r>
          </a:p>
          <a:p>
            <a:pPr marL="0" marR="0" lvl="0" indent="0" defTabSz="914400" eaLnBrk="1" fontAlgn="auto" latinLnBrk="0" hangingPunct="1">
              <a:lnSpc>
                <a:spcPct val="100000"/>
              </a:lnSpc>
              <a:spcBef>
                <a:spcPts val="0"/>
              </a:spcBef>
              <a:spcAft>
                <a:spcPts val="0"/>
              </a:spcAft>
              <a:buClrTx/>
              <a:buSzTx/>
              <a:buFontTx/>
              <a:buNone/>
              <a:tabLst/>
              <a:defRPr/>
            </a:pPr>
            <a:r>
              <a:rPr kumimoji="0" lang="es-PE" sz="1500" b="1" i="0" u="none" strike="noStrike" kern="0" cap="none" spc="0" normalizeH="0" baseline="0" noProof="0" dirty="0">
                <a:ln>
                  <a:noFill/>
                </a:ln>
                <a:solidFill>
                  <a:sysClr val="windowText" lastClr="000000"/>
                </a:solidFill>
                <a:effectLst/>
                <a:uLnTx/>
                <a:uFillTx/>
              </a:rPr>
              <a:t>Criterios de Aceptación</a:t>
            </a:r>
            <a:r>
              <a:rPr kumimoji="0" lang="es-PE" sz="1500" b="0" i="0" u="none" strike="noStrike" kern="0" cap="none" spc="0" normalizeH="0" baseline="0" noProof="0" dirty="0">
                <a:ln>
                  <a:noFill/>
                </a:ln>
                <a:solidFill>
                  <a:sysClr val="windowText" lastClr="000000"/>
                </a:solidFill>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Si hay un error con la generación del reporte, el Sistema necesita notificar a soporte de producción con un ticket.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reporte necesita ser generado como PDF y auto-impreso.</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La selección de auto-</a:t>
            </a:r>
            <a:r>
              <a:rPr kumimoji="0" lang="es-PE" sz="1500" b="0" i="0" u="none" strike="noStrike" kern="0" cap="none" spc="0" normalizeH="0" baseline="0" noProof="0" dirty="0" err="1">
                <a:ln>
                  <a:noFill/>
                </a:ln>
                <a:solidFill>
                  <a:sysClr val="windowText" lastClr="000000"/>
                </a:solidFill>
                <a:effectLst/>
                <a:uLnTx/>
                <a:uFillTx/>
              </a:rPr>
              <a:t>impresion</a:t>
            </a:r>
            <a:r>
              <a:rPr kumimoji="0" lang="es-PE" sz="1500" b="0" i="0" u="none" strike="noStrike" kern="0" cap="none" spc="0" normalizeH="0" baseline="0" noProof="0" dirty="0">
                <a:ln>
                  <a:noFill/>
                </a:ln>
                <a:solidFill>
                  <a:sysClr val="windowText" lastClr="000000"/>
                </a:solidFill>
                <a:effectLst/>
                <a:uLnTx/>
                <a:uFillTx/>
              </a:rPr>
              <a:t> necesita ser configurable por reporte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El Sistema debería enviar el reporte solo a la impresora configurada.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PE" sz="1500" b="0" i="0" u="none" strike="noStrike" kern="0" cap="none" spc="0" normalizeH="0" baseline="0" noProof="0" dirty="0">
                <a:ln>
                  <a:noFill/>
                </a:ln>
                <a:solidFill>
                  <a:sysClr val="windowText" lastClr="000000"/>
                </a:solidFill>
                <a:effectLst/>
                <a:uLnTx/>
                <a:uFillTx/>
              </a:rPr>
              <a:t>Si la impresora tiene un error (falta papel, trabado, etc.) el </a:t>
            </a:r>
            <a:r>
              <a:rPr kumimoji="0" lang="es-PE" sz="1500" b="0" i="0" u="none" strike="noStrike" kern="0" cap="none" spc="0" normalizeH="0" baseline="0" noProof="0">
                <a:ln>
                  <a:noFill/>
                </a:ln>
                <a:solidFill>
                  <a:sysClr val="windowText" lastClr="000000"/>
                </a:solidFill>
                <a:effectLst/>
                <a:uLnTx/>
                <a:uFillTx/>
              </a:rPr>
              <a:t>usuario debería </a:t>
            </a:r>
            <a:r>
              <a:rPr kumimoji="0" lang="es-PE" sz="1500" b="0" i="0" u="none" strike="noStrike" kern="0" cap="none" spc="0" normalizeH="0" baseline="0" noProof="0" dirty="0">
                <a:ln>
                  <a:noFill/>
                </a:ln>
                <a:solidFill>
                  <a:sysClr val="windowText" lastClr="000000"/>
                </a:solidFill>
                <a:effectLst/>
                <a:uLnTx/>
                <a:uFillTx/>
              </a:rPr>
              <a:t>arreglarlo.</a:t>
            </a:r>
          </a:p>
        </p:txBody>
      </p:sp>
    </p:spTree>
    <p:extLst>
      <p:ext uri="{BB962C8B-B14F-4D97-AF65-F5344CB8AC3E}">
        <p14:creationId xmlns:p14="http://schemas.microsoft.com/office/powerpoint/2010/main" val="8001307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8" name="Rectángulo 27"/>
          <p:cNvSpPr/>
          <p:nvPr/>
        </p:nvSpPr>
        <p:spPr>
          <a:xfrm>
            <a:off x="2151719" y="5151148"/>
            <a:ext cx="6178070" cy="854623"/>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Escenarios</a:t>
            </a:r>
            <a:r>
              <a:rPr lang="es-PE" sz="4800" b="0" i="0" u="none" strike="noStrike" cap="none" dirty="0">
                <a:solidFill>
                  <a:schemeClr val="dk1"/>
                </a:solidFill>
                <a:latin typeface="Quattrocento Sans"/>
                <a:ea typeface="Quattrocento Sans"/>
                <a:cs typeface="Quattrocento Sans"/>
                <a:sym typeface="Quattrocento Sans"/>
              </a:rPr>
              <a:t> y Ejemplos</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1451188555"/>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idx="1"/>
          </p:nvPr>
        </p:nvSpPr>
        <p:spPr>
          <a:xfrm>
            <a:off x="251520" y="381135"/>
            <a:ext cx="8119156" cy="535577"/>
          </a:xfrm>
        </p:spPr>
        <p:txBody>
          <a:bodyPr/>
          <a:lstStyle/>
          <a:p>
            <a:pPr marL="203200" indent="0">
              <a:buNone/>
            </a:pPr>
            <a:r>
              <a:rPr lang="en-US" sz="4000" dirty="0"/>
              <a:t>El </a:t>
            </a:r>
            <a:r>
              <a:rPr lang="en-US" sz="4000" dirty="0" err="1"/>
              <a:t>entendimiento</a:t>
            </a:r>
            <a:r>
              <a:rPr lang="en-US" sz="4000" dirty="0"/>
              <a:t> no </a:t>
            </a:r>
            <a:r>
              <a:rPr lang="en-US" sz="4000" dirty="0" err="1"/>
              <a:t>siempre</a:t>
            </a:r>
            <a:r>
              <a:rPr lang="en-US" sz="4000" dirty="0"/>
              <a:t> </a:t>
            </a:r>
            <a:r>
              <a:rPr lang="en-US" sz="4000" dirty="0" err="1"/>
              <a:t>es</a:t>
            </a:r>
            <a:r>
              <a:rPr lang="en-US" sz="4000" dirty="0"/>
              <a:t> </a:t>
            </a:r>
            <a:r>
              <a:rPr lang="en-US" sz="4000" dirty="0" err="1"/>
              <a:t>compartido</a:t>
            </a:r>
            <a:endParaRPr lang="es-PE" sz="4000" dirty="0"/>
          </a:p>
        </p:txBody>
      </p:sp>
      <p:sp>
        <p:nvSpPr>
          <p:cNvPr id="4" name="Shape 203"/>
          <p:cNvSpPr/>
          <p:nvPr/>
        </p:nvSpPr>
        <p:spPr>
          <a:xfrm rot="-212198">
            <a:off x="311117" y="1982814"/>
            <a:ext cx="4780604" cy="2079838"/>
          </a:xfrm>
          <a:prstGeom prst="rect">
            <a:avLst/>
          </a:prstGeom>
          <a:gradFill>
            <a:gsLst>
              <a:gs pos="0">
                <a:srgbClr val="44546A"/>
              </a:gs>
              <a:gs pos="50000">
                <a:srgbClr val="539BDC"/>
              </a:gs>
              <a:gs pos="100000">
                <a:srgbClr val="4389C9"/>
              </a:gs>
            </a:gsLst>
            <a:lin ang="5400012" scaled="0"/>
          </a:gradFill>
          <a:ln w="76200" cap="flat">
            <a:solidFill>
              <a:srgbClr val="F2F2F2"/>
            </a:solidFill>
            <a:prstDash val="solid"/>
            <a:miter/>
            <a:headEnd type="none" w="med" len="med"/>
            <a:tailEnd type="none" w="med" len="med"/>
          </a:ln>
        </p:spPr>
        <p:txBody>
          <a:bodyPr lIns="100200" tIns="50075" rIns="100200" bIns="50075" anchor="ctr" anchorCtr="0">
            <a:no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s-PE" sz="3900" b="1" i="0" u="none" strike="noStrike" kern="0" cap="none" spc="0" normalizeH="0" baseline="0" noProof="0">
                <a:ln>
                  <a:noFill/>
                </a:ln>
                <a:solidFill>
                  <a:srgbClr val="FFFFFF"/>
                </a:solidFill>
                <a:effectLst/>
                <a:uLnTx/>
                <a:uFillTx/>
                <a:latin typeface="Times New Roman"/>
                <a:ea typeface="Times New Roman"/>
                <a:cs typeface="Times New Roman"/>
                <a:sym typeface="Times New Roman"/>
                <a:rtl val="0"/>
              </a:rPr>
              <a:t>La entrada viene con sopa o ensalada y pan</a:t>
            </a:r>
          </a:p>
        </p:txBody>
      </p:sp>
      <p:pic>
        <p:nvPicPr>
          <p:cNvPr id="5" name="Shape 204"/>
          <p:cNvPicPr preferRelativeResize="0"/>
          <p:nvPr/>
        </p:nvPicPr>
        <p:blipFill rotWithShape="1">
          <a:blip r:embed="rId3">
            <a:alphaModFix/>
          </a:blip>
          <a:srcRect/>
          <a:stretch/>
        </p:blipFill>
        <p:spPr>
          <a:xfrm>
            <a:off x="5504412" y="3170701"/>
            <a:ext cx="3621300" cy="3687299"/>
          </a:xfrm>
          <a:prstGeom prst="rect">
            <a:avLst/>
          </a:prstGeom>
          <a:noFill/>
          <a:ln>
            <a:noFill/>
          </a:ln>
        </p:spPr>
      </p:pic>
    </p:spTree>
    <p:extLst>
      <p:ext uri="{BB962C8B-B14F-4D97-AF65-F5344CB8AC3E}">
        <p14:creationId xmlns:p14="http://schemas.microsoft.com/office/powerpoint/2010/main" val="57367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8229600" cy="1143000"/>
          </a:xfrm>
        </p:spPr>
        <p:txBody>
          <a:bodyPr/>
          <a:lstStyle/>
          <a:p>
            <a:r>
              <a:rPr lang="en-IN" sz="4400" dirty="0" err="1"/>
              <a:t>Definiendo</a:t>
            </a:r>
            <a:r>
              <a:rPr lang="en-IN" sz="4400" dirty="0"/>
              <a:t> </a:t>
            </a:r>
            <a:r>
              <a:rPr lang="en-IN" sz="4400" dirty="0" err="1"/>
              <a:t>Escenarios</a:t>
            </a:r>
            <a:endParaRPr lang="en-IN" sz="4400" dirty="0"/>
          </a:p>
        </p:txBody>
      </p:sp>
      <p:pic>
        <p:nvPicPr>
          <p:cNvPr id="9" name="Imagen 8"/>
          <p:cNvPicPr>
            <a:picLocks noChangeAspect="1"/>
          </p:cNvPicPr>
          <p:nvPr/>
        </p:nvPicPr>
        <p:blipFill>
          <a:blip r:embed="rId3"/>
          <a:stretch>
            <a:fillRect/>
          </a:stretch>
        </p:blipFill>
        <p:spPr>
          <a:xfrm>
            <a:off x="-119376" y="960438"/>
            <a:ext cx="9199872" cy="5640666"/>
          </a:xfrm>
          <a:prstGeom prst="rect">
            <a:avLst/>
          </a:prstGeom>
        </p:spPr>
      </p:pic>
    </p:spTree>
    <p:extLst>
      <p:ext uri="{BB962C8B-B14F-4D97-AF65-F5344CB8AC3E}">
        <p14:creationId xmlns:p14="http://schemas.microsoft.com/office/powerpoint/2010/main" val="195256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err="1"/>
              <a:t>Usando</a:t>
            </a:r>
            <a:r>
              <a:rPr lang="en-IN" sz="4400" dirty="0"/>
              <a:t> </a:t>
            </a:r>
            <a:r>
              <a:rPr lang="en-IN" sz="4400" dirty="0" err="1"/>
              <a:t>Ejemplos</a:t>
            </a:r>
            <a:endParaRPr lang="en-IN" sz="4400" dirty="0"/>
          </a:p>
        </p:txBody>
      </p:sp>
      <p:pic>
        <p:nvPicPr>
          <p:cNvPr id="4" name="Imagen 3"/>
          <p:cNvPicPr>
            <a:picLocks noChangeAspect="1"/>
          </p:cNvPicPr>
          <p:nvPr/>
        </p:nvPicPr>
        <p:blipFill>
          <a:blip r:embed="rId3"/>
          <a:stretch>
            <a:fillRect/>
          </a:stretch>
        </p:blipFill>
        <p:spPr>
          <a:xfrm>
            <a:off x="-187181" y="1199430"/>
            <a:ext cx="9518361" cy="5475690"/>
          </a:xfrm>
          <a:prstGeom prst="rect">
            <a:avLst/>
          </a:prstGeom>
        </p:spPr>
      </p:pic>
    </p:spTree>
    <p:extLst>
      <p:ext uri="{BB962C8B-B14F-4D97-AF65-F5344CB8AC3E}">
        <p14:creationId xmlns:p14="http://schemas.microsoft.com/office/powerpoint/2010/main" val="194477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 y="0"/>
            <a:ext cx="8229600" cy="1143000"/>
          </a:xfrm>
        </p:spPr>
        <p:txBody>
          <a:bodyPr/>
          <a:lstStyle/>
          <a:p>
            <a:r>
              <a:rPr lang="en-IN" sz="4000" dirty="0" err="1"/>
              <a:t>Usando</a:t>
            </a:r>
            <a:r>
              <a:rPr lang="en-IN" sz="4000" dirty="0"/>
              <a:t> </a:t>
            </a:r>
            <a:r>
              <a:rPr lang="en-IN" sz="4000" dirty="0" err="1"/>
              <a:t>Ejemplos</a:t>
            </a:r>
            <a:endParaRPr lang="en-IN" sz="4000" dirty="0"/>
          </a:p>
        </p:txBody>
      </p:sp>
      <p:pic>
        <p:nvPicPr>
          <p:cNvPr id="5" name="Imagen 4"/>
          <p:cNvPicPr>
            <a:picLocks noChangeAspect="1"/>
          </p:cNvPicPr>
          <p:nvPr/>
        </p:nvPicPr>
        <p:blipFill>
          <a:blip r:embed="rId3"/>
          <a:stretch>
            <a:fillRect/>
          </a:stretch>
        </p:blipFill>
        <p:spPr>
          <a:xfrm>
            <a:off x="-137160" y="1143000"/>
            <a:ext cx="9534119" cy="5400600"/>
          </a:xfrm>
          <a:prstGeom prst="rect">
            <a:avLst/>
          </a:prstGeom>
        </p:spPr>
      </p:pic>
    </p:spTree>
    <p:extLst>
      <p:ext uri="{BB962C8B-B14F-4D97-AF65-F5344CB8AC3E}">
        <p14:creationId xmlns:p14="http://schemas.microsoft.com/office/powerpoint/2010/main" val="60477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18"/>
            <a:ext cx="8229600" cy="1143000"/>
          </a:xfrm>
        </p:spPr>
        <p:txBody>
          <a:bodyPr/>
          <a:lstStyle/>
          <a:p>
            <a:r>
              <a:rPr lang="es-PE" sz="4000" dirty="0"/>
              <a:t>Especificaciones Ejecutables</a:t>
            </a:r>
          </a:p>
        </p:txBody>
      </p:sp>
      <p:sp>
        <p:nvSpPr>
          <p:cNvPr id="3" name="Text Placeholder 2"/>
          <p:cNvSpPr>
            <a:spLocks noGrp="1"/>
          </p:cNvSpPr>
          <p:nvPr>
            <p:ph type="body" idx="1"/>
          </p:nvPr>
        </p:nvSpPr>
        <p:spPr>
          <a:xfrm>
            <a:off x="458788" y="823095"/>
            <a:ext cx="8119156" cy="463569"/>
          </a:xfrm>
        </p:spPr>
        <p:txBody>
          <a:bodyPr/>
          <a:lstStyle/>
          <a:p>
            <a:pPr marL="203200" indent="0" algn="ctr">
              <a:buNone/>
            </a:pPr>
            <a:r>
              <a:rPr lang="en-US" sz="2000" dirty="0"/>
              <a:t>Como se </a:t>
            </a:r>
            <a:r>
              <a:rPr lang="en-US" sz="2000" dirty="0" err="1"/>
              <a:t>automatiza</a:t>
            </a:r>
            <a:r>
              <a:rPr lang="en-US" sz="2000" dirty="0"/>
              <a:t> un </a:t>
            </a:r>
            <a:r>
              <a:rPr lang="en-US" sz="2000" dirty="0" err="1"/>
              <a:t>escenario</a:t>
            </a:r>
            <a:r>
              <a:rPr lang="en-US" sz="2000" dirty="0"/>
              <a:t>?</a:t>
            </a:r>
          </a:p>
          <a:p>
            <a:pPr marL="0" indent="0">
              <a:buNone/>
            </a:pPr>
            <a:endParaRPr lang="en-US" dirty="0"/>
          </a:p>
          <a:p>
            <a:endParaRPr lang="en-IN" dirty="0"/>
          </a:p>
        </p:txBody>
      </p:sp>
      <p:pic>
        <p:nvPicPr>
          <p:cNvPr id="5" name="Imagen 4"/>
          <p:cNvPicPr>
            <a:picLocks noChangeAspect="1"/>
          </p:cNvPicPr>
          <p:nvPr/>
        </p:nvPicPr>
        <p:blipFill>
          <a:blip r:embed="rId3"/>
          <a:stretch>
            <a:fillRect/>
          </a:stretch>
        </p:blipFill>
        <p:spPr>
          <a:xfrm>
            <a:off x="0" y="1697902"/>
            <a:ext cx="9634033" cy="4680520"/>
          </a:xfrm>
          <a:prstGeom prst="rect">
            <a:avLst/>
          </a:prstGeom>
        </p:spPr>
      </p:pic>
    </p:spTree>
    <p:extLst>
      <p:ext uri="{BB962C8B-B14F-4D97-AF65-F5344CB8AC3E}">
        <p14:creationId xmlns:p14="http://schemas.microsoft.com/office/powerpoint/2010/main" val="419967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54561226"/>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marL="0" lvl="0" indent="0">
              <a:spcBef>
                <a:spcPts val="0"/>
              </a:spcBef>
              <a:buSzPct val="25000"/>
              <a:buNone/>
            </a:pPr>
            <a:fld id="{00000000-1234-1234-1234-123412341234}" type="slidenum">
              <a:rPr lang="es-PE" smtClean="0"/>
              <a:t>3</a:t>
            </a:fld>
            <a:endParaRPr lang="es-PE"/>
          </a:p>
        </p:txBody>
      </p:sp>
      <p:pic>
        <p:nvPicPr>
          <p:cNvPr id="3" name="Imagen 2"/>
          <p:cNvPicPr>
            <a:picLocks noChangeAspect="1"/>
          </p:cNvPicPr>
          <p:nvPr/>
        </p:nvPicPr>
        <p:blipFill>
          <a:blip r:embed="rId2"/>
          <a:stretch>
            <a:fillRect/>
          </a:stretch>
        </p:blipFill>
        <p:spPr>
          <a:xfrm>
            <a:off x="0" y="617423"/>
            <a:ext cx="9144000" cy="5562193"/>
          </a:xfrm>
          <a:prstGeom prst="rect">
            <a:avLst/>
          </a:prstGeom>
        </p:spPr>
      </p:pic>
    </p:spTree>
    <p:extLst>
      <p:ext uri="{BB962C8B-B14F-4D97-AF65-F5344CB8AC3E}">
        <p14:creationId xmlns:p14="http://schemas.microsoft.com/office/powerpoint/2010/main" val="58617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800" b="0" i="0" u="none" strike="noStrike" cap="none" baseline="0" dirty="0">
                <a:solidFill>
                  <a:schemeClr val="dk1"/>
                </a:solidFill>
                <a:latin typeface="Quattrocento Sans"/>
                <a:ea typeface="Quattrocento Sans"/>
                <a:cs typeface="Quattrocento Sans"/>
                <a:sym typeface="Quattrocento Sans"/>
              </a:rPr>
              <a:t>Valor </a:t>
            </a:r>
            <a:r>
              <a:rPr lang="en-US" sz="4800" b="0" i="0" u="none" strike="noStrike" cap="none" baseline="0" dirty="0" err="1">
                <a:solidFill>
                  <a:schemeClr val="dk1"/>
                </a:solidFill>
                <a:latin typeface="Quattrocento Sans"/>
                <a:ea typeface="Quattrocento Sans"/>
                <a:cs typeface="Quattrocento Sans"/>
                <a:sym typeface="Quattrocento Sans"/>
              </a:rPr>
              <a:t>es</a:t>
            </a:r>
            <a:r>
              <a:rPr lang="en-US" sz="4800" b="0" i="0" u="none" strike="noStrike" cap="none" baseline="0" dirty="0">
                <a:solidFill>
                  <a:schemeClr val="dk1"/>
                </a:solidFill>
                <a:latin typeface="Quattrocento Sans"/>
                <a:ea typeface="Quattrocento Sans"/>
                <a:cs typeface="Quattrocento Sans"/>
                <a:sym typeface="Quattrocento Sans"/>
              </a:rPr>
              <a:t> lo que </a:t>
            </a:r>
            <a:r>
              <a:rPr lang="en-US" sz="4800" b="0" i="0" u="none" strike="noStrike" cap="none" baseline="0" dirty="0" err="1">
                <a:solidFill>
                  <a:schemeClr val="dk1"/>
                </a:solidFill>
                <a:latin typeface="Quattrocento Sans"/>
                <a:ea typeface="Quattrocento Sans"/>
                <a:cs typeface="Quattrocento Sans"/>
                <a:sym typeface="Quattrocento Sans"/>
              </a:rPr>
              <a:t>obtienes</a:t>
            </a:r>
            <a:endParaRPr lang="es-PE" sz="4800" b="0" i="0" u="none" strike="noStrike" cap="none" baseline="0" dirty="0">
              <a:solidFill>
                <a:schemeClr val="dk1"/>
              </a:solidFill>
              <a:latin typeface="Quattrocento Sans"/>
              <a:ea typeface="Quattrocento Sans"/>
              <a:cs typeface="Quattrocento Sans"/>
              <a:sym typeface="Quattrocento Sans"/>
            </a:endParaRPr>
          </a:p>
        </p:txBody>
      </p:sp>
      <p:sp>
        <p:nvSpPr>
          <p:cNvPr id="175" name="Shape 175"/>
          <p:cNvSpPr/>
          <p:nvPr/>
        </p:nvSpPr>
        <p:spPr>
          <a:xfrm>
            <a:off x="304800" y="1484783"/>
            <a:ext cx="8839200" cy="733484"/>
          </a:xfrm>
          <a:prstGeom prst="rect">
            <a:avLst/>
          </a:prstGeom>
          <a:noFill/>
          <a:ln>
            <a:noFill/>
          </a:ln>
        </p:spPr>
        <p:txBody>
          <a:bodyPr lIns="91425" tIns="45700" rIns="91425" bIns="45700" anchor="t" anchorCtr="0">
            <a:noAutofit/>
          </a:bodyPr>
          <a:lstStyle/>
          <a:p>
            <a:pPr lvl="0">
              <a:buClr>
                <a:schemeClr val="dk1"/>
              </a:buClr>
              <a:buSzPct val="100000"/>
            </a:pPr>
            <a:r>
              <a:rPr lang="es-PE" sz="3200" dirty="0">
                <a:solidFill>
                  <a:schemeClr val="dk1"/>
                </a:solidFill>
                <a:effectLst>
                  <a:outerShdw blurRad="38100" dist="38100" dir="2700000" algn="tl">
                    <a:srgbClr val="000000">
                      <a:alpha val="43137"/>
                    </a:srgbClr>
                  </a:outerShdw>
                </a:effectLst>
              </a:rPr>
              <a:t>“El </a:t>
            </a:r>
            <a:r>
              <a:rPr lang="es-PE" sz="3200" b="1" dirty="0">
                <a:solidFill>
                  <a:srgbClr val="FF0000"/>
                </a:solidFill>
                <a:effectLst>
                  <a:outerShdw blurRad="38100" dist="38100" dir="2700000" algn="tl">
                    <a:srgbClr val="000000">
                      <a:alpha val="43137"/>
                    </a:srgbClr>
                  </a:outerShdw>
                </a:effectLst>
              </a:rPr>
              <a:t>precio</a:t>
            </a:r>
            <a:r>
              <a:rPr lang="es-PE" sz="3200" dirty="0">
                <a:solidFill>
                  <a:schemeClr val="dk1"/>
                </a:solidFill>
                <a:effectLst>
                  <a:outerShdw blurRad="38100" dist="38100" dir="2700000" algn="tl">
                    <a:srgbClr val="000000">
                      <a:alpha val="43137"/>
                    </a:srgbClr>
                  </a:outerShdw>
                </a:effectLst>
              </a:rPr>
              <a:t> es lo que usted paga. El </a:t>
            </a:r>
            <a:r>
              <a:rPr lang="es-PE" sz="3200" b="1" dirty="0">
                <a:solidFill>
                  <a:srgbClr val="FF0000"/>
                </a:solidFill>
                <a:effectLst>
                  <a:outerShdw blurRad="38100" dist="38100" dir="2700000" algn="tl">
                    <a:srgbClr val="000000">
                      <a:alpha val="43137"/>
                    </a:srgbClr>
                  </a:outerShdw>
                </a:effectLst>
              </a:rPr>
              <a:t>valor</a:t>
            </a:r>
            <a:r>
              <a:rPr lang="es-PE" sz="3200" dirty="0">
                <a:solidFill>
                  <a:schemeClr val="dk1"/>
                </a:solidFill>
                <a:effectLst>
                  <a:outerShdw blurRad="38100" dist="38100" dir="2700000" algn="tl">
                    <a:srgbClr val="000000">
                      <a:alpha val="43137"/>
                    </a:srgbClr>
                  </a:outerShdw>
                </a:effectLst>
              </a:rPr>
              <a:t> es lo que obtiene”</a:t>
            </a:r>
            <a:r>
              <a:rPr lang="en-US" sz="3200" dirty="0">
                <a:solidFill>
                  <a:schemeClr val="dk1"/>
                </a:solidFill>
              </a:rPr>
              <a:t>                                      </a:t>
            </a:r>
            <a:r>
              <a:rPr lang="en-US" sz="2000" dirty="0">
                <a:solidFill>
                  <a:schemeClr val="dk1"/>
                </a:solidFill>
              </a:rPr>
              <a:t>-- Warren Buffet</a:t>
            </a:r>
            <a:endParaRPr lang="es-PE" sz="2000" dirty="0">
              <a:solidFill>
                <a:schemeClr val="dk1"/>
              </a:solidFill>
            </a:endParaRPr>
          </a:p>
        </p:txBody>
      </p:sp>
      <p:sp>
        <p:nvSpPr>
          <p:cNvPr id="7" name="Shape 175"/>
          <p:cNvSpPr/>
          <p:nvPr/>
        </p:nvSpPr>
        <p:spPr>
          <a:xfrm>
            <a:off x="457200" y="2995410"/>
            <a:ext cx="4664626" cy="3475051"/>
          </a:xfrm>
          <a:prstGeom prst="rect">
            <a:avLst/>
          </a:prstGeom>
          <a:noFill/>
          <a:ln>
            <a:noFill/>
          </a:ln>
        </p:spPr>
        <p:txBody>
          <a:bodyPr lIns="91425" tIns="45700" rIns="91425" bIns="45700" anchor="t" anchorCtr="0">
            <a:noAutofit/>
          </a:bodyPr>
          <a:lstStyle/>
          <a:p>
            <a:pPr lvl="0">
              <a:buClr>
                <a:schemeClr val="dk1"/>
              </a:buClr>
              <a:buSzPct val="100000"/>
            </a:pPr>
            <a:r>
              <a:rPr lang="es-PE" sz="3600" dirty="0">
                <a:solidFill>
                  <a:schemeClr val="dk1"/>
                </a:solidFill>
                <a:effectLst>
                  <a:outerShdw blurRad="38100" dist="38100" dir="2700000" algn="tl">
                    <a:srgbClr val="000000">
                      <a:alpha val="43137"/>
                    </a:srgbClr>
                  </a:outerShdw>
                </a:effectLst>
              </a:rPr>
              <a:t>Sólo el </a:t>
            </a:r>
            <a:r>
              <a:rPr lang="es-PE" sz="6000" b="1" dirty="0">
                <a:solidFill>
                  <a:srgbClr val="FF0000"/>
                </a:solidFill>
                <a:effectLst>
                  <a:outerShdw blurRad="38100" dist="38100" dir="2700000" algn="tl">
                    <a:srgbClr val="000000">
                      <a:alpha val="43137"/>
                    </a:srgbClr>
                  </a:outerShdw>
                </a:effectLst>
              </a:rPr>
              <a:t>40%</a:t>
            </a:r>
            <a:r>
              <a:rPr lang="es-PE" sz="3600" dirty="0">
                <a:solidFill>
                  <a:schemeClr val="dk1"/>
                </a:solidFill>
                <a:effectLst>
                  <a:outerShdw blurRad="38100" dist="38100" dir="2700000" algn="tl">
                    <a:srgbClr val="000000">
                      <a:alpha val="43137"/>
                    </a:srgbClr>
                  </a:outerShdw>
                </a:effectLst>
              </a:rPr>
              <a:t> de los proyectos tienen un valor alto o muy alto, el resto tiene un valor promedio.</a:t>
            </a:r>
          </a:p>
        </p:txBody>
      </p:sp>
      <p:sp>
        <p:nvSpPr>
          <p:cNvPr id="8" name="Shape 175"/>
          <p:cNvSpPr/>
          <p:nvPr/>
        </p:nvSpPr>
        <p:spPr>
          <a:xfrm>
            <a:off x="539552" y="4879311"/>
            <a:ext cx="4523515" cy="1783350"/>
          </a:xfrm>
          <a:prstGeom prst="rect">
            <a:avLst/>
          </a:prstGeom>
          <a:noFill/>
          <a:ln>
            <a:noFill/>
          </a:ln>
        </p:spPr>
        <p:txBody>
          <a:bodyPr lIns="91425" tIns="45700" rIns="91425" bIns="45700" anchor="t" anchorCtr="0">
            <a:noAutofit/>
          </a:bodyPr>
          <a:lstStyle/>
          <a:p>
            <a:pPr lvl="0">
              <a:buClr>
                <a:schemeClr val="dk1"/>
              </a:buClr>
              <a:buSzPct val="100000"/>
            </a:pPr>
            <a:endParaRPr lang="es-PE" sz="2800" dirty="0">
              <a:solidFill>
                <a:schemeClr val="dk1"/>
              </a:solidFill>
            </a:endParaRPr>
          </a:p>
        </p:txBody>
      </p:sp>
      <p:sp>
        <p:nvSpPr>
          <p:cNvPr id="4" name="CuadroTexto 3"/>
          <p:cNvSpPr txBox="1"/>
          <p:nvPr/>
        </p:nvSpPr>
        <p:spPr>
          <a:xfrm>
            <a:off x="5667023" y="6619433"/>
            <a:ext cx="3394811" cy="276999"/>
          </a:xfrm>
          <a:prstGeom prst="rect">
            <a:avLst/>
          </a:prstGeom>
          <a:noFill/>
        </p:spPr>
        <p:txBody>
          <a:bodyPr wrap="square" rtlCol="0">
            <a:spAutoFit/>
          </a:bodyPr>
          <a:lstStyle/>
          <a:p>
            <a:r>
              <a:rPr lang="en-US" sz="1200" i="1" dirty="0"/>
              <a:t>The Standish Group International, Inc., 2014</a:t>
            </a:r>
            <a:endParaRPr lang="es-PE" sz="1200" i="1" dirty="0"/>
          </a:p>
        </p:txBody>
      </p:sp>
      <p:grpSp>
        <p:nvGrpSpPr>
          <p:cNvPr id="6" name="Grupo 5"/>
          <p:cNvGrpSpPr/>
          <p:nvPr/>
        </p:nvGrpSpPr>
        <p:grpSpPr>
          <a:xfrm>
            <a:off x="5305425" y="2746443"/>
            <a:ext cx="3838575" cy="3916218"/>
            <a:chOff x="5305425" y="2746443"/>
            <a:chExt cx="3838575" cy="3916218"/>
          </a:xfrm>
        </p:grpSpPr>
        <p:pic>
          <p:nvPicPr>
            <p:cNvPr id="2" name="Imagen 1"/>
            <p:cNvPicPr>
              <a:picLocks noChangeAspect="1"/>
            </p:cNvPicPr>
            <p:nvPr/>
          </p:nvPicPr>
          <p:blipFill>
            <a:blip r:embed="rId3"/>
            <a:stretch>
              <a:fillRect/>
            </a:stretch>
          </p:blipFill>
          <p:spPr>
            <a:xfrm>
              <a:off x="5305425" y="2795511"/>
              <a:ext cx="3838575" cy="3867150"/>
            </a:xfrm>
            <a:prstGeom prst="rect">
              <a:avLst/>
            </a:prstGeom>
          </p:spPr>
        </p:pic>
        <p:sp>
          <p:nvSpPr>
            <p:cNvPr id="5" name="CuadroTexto 4"/>
            <p:cNvSpPr txBox="1"/>
            <p:nvPr/>
          </p:nvSpPr>
          <p:spPr>
            <a:xfrm>
              <a:off x="6266571" y="3460977"/>
              <a:ext cx="659155" cy="923330"/>
            </a:xfrm>
            <a:prstGeom prst="rect">
              <a:avLst/>
            </a:prstGeom>
            <a:noFill/>
          </p:spPr>
          <p:txBody>
            <a:bodyPr wrap="none" rtlCol="0">
              <a:spAutoFit/>
            </a:bodyPr>
            <a:lstStyle/>
            <a:p>
              <a:pPr algn="ctr"/>
              <a:r>
                <a:rPr lang="en-US" sz="1800" b="1" dirty="0">
                  <a:solidFill>
                    <a:schemeClr val="bg1"/>
                  </a:solidFill>
                  <a:latin typeface="Arial Narrow" panose="020B0606020202030204" pitchFamily="34" charset="0"/>
                </a:rPr>
                <a:t>Valor</a:t>
              </a:r>
            </a:p>
            <a:p>
              <a:pPr algn="ctr"/>
              <a:r>
                <a:rPr lang="en-US" sz="1800" b="1" dirty="0">
                  <a:solidFill>
                    <a:schemeClr val="bg1"/>
                  </a:solidFill>
                  <a:latin typeface="Arial Narrow" panose="020B0606020202030204" pitchFamily="34" charset="0"/>
                </a:rPr>
                <a:t>Bajo</a:t>
              </a:r>
            </a:p>
            <a:p>
              <a:pPr algn="ctr"/>
              <a:r>
                <a:rPr lang="en-US" sz="1800" b="1" dirty="0">
                  <a:solidFill>
                    <a:schemeClr val="bg1"/>
                  </a:solidFill>
                  <a:latin typeface="Arial Narrow" panose="020B0606020202030204" pitchFamily="34" charset="0"/>
                </a:rPr>
                <a:t>11%</a:t>
              </a:r>
              <a:endParaRPr lang="es-PE" sz="1800" b="1" dirty="0">
                <a:solidFill>
                  <a:schemeClr val="bg1"/>
                </a:solidFill>
                <a:latin typeface="Arial Narrow" panose="020B0606020202030204" pitchFamily="34" charset="0"/>
              </a:endParaRPr>
            </a:p>
          </p:txBody>
        </p:sp>
        <p:sp>
          <p:nvSpPr>
            <p:cNvPr id="10" name="CuadroTexto 9"/>
            <p:cNvSpPr txBox="1"/>
            <p:nvPr/>
          </p:nvSpPr>
          <p:spPr>
            <a:xfrm>
              <a:off x="7140833" y="3438921"/>
              <a:ext cx="964006" cy="861774"/>
            </a:xfrm>
            <a:prstGeom prst="rect">
              <a:avLst/>
            </a:prstGeom>
            <a:noFill/>
          </p:spPr>
          <p:txBody>
            <a:bodyPr wrap="square" rtlCol="0">
              <a:spAutoFit/>
            </a:bodyPr>
            <a:lstStyle/>
            <a:p>
              <a:pPr algn="ctr"/>
              <a:r>
                <a:rPr lang="en-US" sz="1600" b="1" dirty="0">
                  <a:solidFill>
                    <a:schemeClr val="bg1"/>
                  </a:solidFill>
                  <a:latin typeface="Arial Narrow" panose="020B0606020202030204" pitchFamily="34" charset="0"/>
                </a:rPr>
                <a:t>Valor </a:t>
              </a:r>
              <a:r>
                <a:rPr lang="en-US" sz="1600" b="1" dirty="0" err="1">
                  <a:solidFill>
                    <a:schemeClr val="bg1"/>
                  </a:solidFill>
                  <a:latin typeface="Arial Narrow" panose="020B0606020202030204" pitchFamily="34" charset="0"/>
                </a:rPr>
                <a:t>Muy</a:t>
              </a:r>
              <a:r>
                <a:rPr lang="en-US" sz="1600" b="1" dirty="0">
                  <a:solidFill>
                    <a:schemeClr val="bg1"/>
                  </a:solidFill>
                  <a:latin typeface="Arial Narrow" panose="020B0606020202030204" pitchFamily="34" charset="0"/>
                </a:rPr>
                <a:t> </a:t>
              </a:r>
              <a:r>
                <a:rPr lang="en-US" sz="1800" b="1" dirty="0">
                  <a:solidFill>
                    <a:schemeClr val="bg1"/>
                  </a:solidFill>
                  <a:latin typeface="Arial Narrow" panose="020B0606020202030204" pitchFamily="34" charset="0"/>
                </a:rPr>
                <a:t>Alto</a:t>
              </a:r>
            </a:p>
            <a:p>
              <a:pPr algn="ctr"/>
              <a:r>
                <a:rPr lang="en-US" sz="1600" b="1" dirty="0">
                  <a:solidFill>
                    <a:schemeClr val="bg1"/>
                  </a:solidFill>
                  <a:latin typeface="Arial Narrow" panose="020B0606020202030204" pitchFamily="34" charset="0"/>
                </a:rPr>
                <a:t>13%</a:t>
              </a:r>
              <a:endParaRPr lang="es-PE" sz="1600" b="1" dirty="0">
                <a:solidFill>
                  <a:schemeClr val="bg1"/>
                </a:solidFill>
                <a:latin typeface="Arial Narrow" panose="020B0606020202030204" pitchFamily="34" charset="0"/>
              </a:endParaRPr>
            </a:p>
          </p:txBody>
        </p:sp>
        <p:sp>
          <p:nvSpPr>
            <p:cNvPr id="11" name="CuadroTexto 10"/>
            <p:cNvSpPr txBox="1"/>
            <p:nvPr/>
          </p:nvSpPr>
          <p:spPr>
            <a:xfrm>
              <a:off x="6596148" y="2746443"/>
              <a:ext cx="2356659" cy="369332"/>
            </a:xfrm>
            <a:prstGeom prst="rect">
              <a:avLst/>
            </a:prstGeom>
            <a:noFill/>
          </p:spPr>
          <p:txBody>
            <a:bodyPr wrap="square" rtlCol="0">
              <a:spAutoFit/>
            </a:bodyPr>
            <a:lstStyle/>
            <a:p>
              <a:pPr algn="ctr"/>
              <a:r>
                <a:rPr lang="en-US" sz="1800" b="1" dirty="0">
                  <a:solidFill>
                    <a:schemeClr val="tx1"/>
                  </a:solidFill>
                  <a:latin typeface="Arial Narrow" panose="020B0606020202030204" pitchFamily="34" charset="0"/>
                </a:rPr>
                <a:t>Valor </a:t>
              </a:r>
              <a:r>
                <a:rPr lang="en-US" sz="1800" b="1" dirty="0" err="1">
                  <a:solidFill>
                    <a:schemeClr val="tx1"/>
                  </a:solidFill>
                  <a:latin typeface="Arial Narrow" panose="020B0606020202030204" pitchFamily="34" charset="0"/>
                </a:rPr>
                <a:t>Muy</a:t>
              </a:r>
              <a:r>
                <a:rPr lang="en-US" sz="1800" b="1" dirty="0">
                  <a:solidFill>
                    <a:schemeClr val="tx1"/>
                  </a:solidFill>
                  <a:latin typeface="Arial Narrow" panose="020B0606020202030204" pitchFamily="34" charset="0"/>
                </a:rPr>
                <a:t> Bajo  4%</a:t>
              </a:r>
              <a:endParaRPr lang="es-PE" sz="1800" b="1" dirty="0">
                <a:solidFill>
                  <a:schemeClr val="tx1"/>
                </a:solidFill>
                <a:latin typeface="Arial Narrow" panose="020B0606020202030204" pitchFamily="34" charset="0"/>
              </a:endParaRPr>
            </a:p>
          </p:txBody>
        </p:sp>
        <p:sp>
          <p:nvSpPr>
            <p:cNvPr id="12" name="CuadroTexto 11"/>
            <p:cNvSpPr txBox="1"/>
            <p:nvPr/>
          </p:nvSpPr>
          <p:spPr>
            <a:xfrm>
              <a:off x="5684874" y="5178704"/>
              <a:ext cx="1669771" cy="646331"/>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Valor </a:t>
              </a:r>
              <a:r>
                <a:rPr lang="en-US" sz="1800" b="1" dirty="0" err="1">
                  <a:solidFill>
                    <a:schemeClr val="bg1"/>
                  </a:solidFill>
                  <a:latin typeface="Arial Narrow" panose="020B0606020202030204" pitchFamily="34" charset="0"/>
                </a:rPr>
                <a:t>Promedio</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46%</a:t>
              </a:r>
              <a:endParaRPr lang="es-PE" sz="1800" b="1" dirty="0">
                <a:solidFill>
                  <a:schemeClr val="bg1"/>
                </a:solidFill>
                <a:latin typeface="Arial Narrow" panose="020B0606020202030204" pitchFamily="34" charset="0"/>
              </a:endParaRPr>
            </a:p>
          </p:txBody>
        </p:sp>
        <p:sp>
          <p:nvSpPr>
            <p:cNvPr id="13" name="CuadroTexto 12"/>
            <p:cNvSpPr txBox="1"/>
            <p:nvPr/>
          </p:nvSpPr>
          <p:spPr>
            <a:xfrm>
              <a:off x="7224712" y="4621767"/>
              <a:ext cx="1669771" cy="646331"/>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Valor Alto</a:t>
              </a:r>
            </a:p>
            <a:p>
              <a:pPr algn="ctr"/>
              <a:r>
                <a:rPr lang="en-US" sz="1800" b="1" dirty="0">
                  <a:solidFill>
                    <a:schemeClr val="bg1"/>
                  </a:solidFill>
                  <a:latin typeface="Arial Narrow" panose="020B0606020202030204" pitchFamily="34" charset="0"/>
                </a:rPr>
                <a:t>27%</a:t>
              </a:r>
              <a:endParaRPr lang="es-PE" sz="1800" b="1" dirty="0">
                <a:solidFill>
                  <a:schemeClr val="bg1"/>
                </a:solidFill>
                <a:latin typeface="Arial Narrow" panose="020B0606020202030204" pitchFamily="34" charset="0"/>
              </a:endParaRPr>
            </a:p>
          </p:txBody>
        </p:sp>
      </p:grpSp>
    </p:spTree>
    <p:extLst>
      <p:ext uri="{BB962C8B-B14F-4D97-AF65-F5344CB8AC3E}">
        <p14:creationId xmlns:p14="http://schemas.microsoft.com/office/powerpoint/2010/main" val="4005420786"/>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Uso</a:t>
            </a:r>
            <a:r>
              <a:rPr lang="en-US" sz="6000" b="0" i="0" u="none" strike="noStrike" cap="none" baseline="0" dirty="0">
                <a:solidFill>
                  <a:schemeClr val="dk1"/>
                </a:solidFill>
                <a:latin typeface="Quattrocento Sans"/>
                <a:ea typeface="Quattrocento Sans"/>
                <a:cs typeface="Quattrocento Sans"/>
                <a:sym typeface="Quattrocento Sans"/>
              </a:rPr>
              <a:t> del </a:t>
            </a:r>
            <a:r>
              <a:rPr lang="en-US" sz="6000" b="0" i="0" u="none" strike="noStrike" cap="none" baseline="0" dirty="0" err="1">
                <a:solidFill>
                  <a:schemeClr val="dk1"/>
                </a:solidFill>
                <a:latin typeface="Quattrocento Sans"/>
                <a:ea typeface="Quattrocento Sans"/>
                <a:cs typeface="Quattrocento Sans"/>
                <a:sym typeface="Quattrocento Sans"/>
              </a:rPr>
              <a:t>Producto</a:t>
            </a: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7" name="Shape 175"/>
          <p:cNvSpPr/>
          <p:nvPr/>
        </p:nvSpPr>
        <p:spPr>
          <a:xfrm>
            <a:off x="4131734" y="1724966"/>
            <a:ext cx="4876800" cy="1783350"/>
          </a:xfrm>
          <a:prstGeom prst="rect">
            <a:avLst/>
          </a:prstGeom>
          <a:noFill/>
          <a:ln>
            <a:noFill/>
          </a:ln>
        </p:spPr>
        <p:txBody>
          <a:bodyPr lIns="91425" tIns="45700" rIns="91425" bIns="45700" anchor="t" anchorCtr="0">
            <a:noAutofit/>
          </a:bodyPr>
          <a:lstStyle/>
          <a:p>
            <a:pPr lvl="0">
              <a:buClr>
                <a:schemeClr val="dk1"/>
              </a:buClr>
              <a:buSzPct val="100000"/>
            </a:pPr>
            <a:r>
              <a:rPr lang="es-PE" sz="5400" b="1" dirty="0">
                <a:solidFill>
                  <a:srgbClr val="FF0000"/>
                </a:solidFill>
              </a:rPr>
              <a:t>80%</a:t>
            </a:r>
            <a:r>
              <a:rPr lang="es-PE" sz="3600" dirty="0">
                <a:solidFill>
                  <a:schemeClr val="dk1"/>
                </a:solidFill>
              </a:rPr>
              <a:t> de las características y funciones tienen bajo o ningún valor.</a:t>
            </a:r>
          </a:p>
        </p:txBody>
      </p:sp>
      <p:sp>
        <p:nvSpPr>
          <p:cNvPr id="8" name="Shape 175"/>
          <p:cNvSpPr/>
          <p:nvPr/>
        </p:nvSpPr>
        <p:spPr>
          <a:xfrm>
            <a:off x="4131734" y="4972527"/>
            <a:ext cx="4876800" cy="1783350"/>
          </a:xfrm>
          <a:prstGeom prst="rect">
            <a:avLst/>
          </a:prstGeom>
          <a:noFill/>
          <a:ln>
            <a:noFill/>
          </a:ln>
        </p:spPr>
        <p:txBody>
          <a:bodyPr lIns="91425" tIns="45700" rIns="91425" bIns="45700" anchor="t" anchorCtr="0">
            <a:noAutofit/>
          </a:bodyPr>
          <a:lstStyle/>
          <a:p>
            <a:pPr lvl="0">
              <a:buClr>
                <a:schemeClr val="dk1"/>
              </a:buClr>
              <a:buSzPct val="100000"/>
            </a:pPr>
            <a:r>
              <a:rPr lang="es-PE" sz="2400" dirty="0">
                <a:solidFill>
                  <a:schemeClr val="dk1"/>
                </a:solidFill>
                <a:effectLst>
                  <a:outerShdw blurRad="38100" dist="38100" dir="2700000" algn="tl">
                    <a:srgbClr val="000000">
                      <a:alpha val="43137"/>
                    </a:srgbClr>
                  </a:outerShdw>
                </a:effectLst>
              </a:rPr>
              <a:t>“No hay nada tan inútil como hacer eficientemente lo que no se debe hacer en absoluto”</a:t>
            </a:r>
          </a:p>
          <a:p>
            <a:pPr lvl="0">
              <a:buClr>
                <a:schemeClr val="dk1"/>
              </a:buClr>
              <a:buSzPct val="100000"/>
            </a:pPr>
            <a:r>
              <a:rPr lang="en-US" sz="2400" dirty="0">
                <a:solidFill>
                  <a:schemeClr val="dk1"/>
                </a:solidFill>
              </a:rPr>
              <a:t>                                 Peter Drucker</a:t>
            </a:r>
            <a:endParaRPr lang="es-PE" sz="2400" dirty="0">
              <a:solidFill>
                <a:schemeClr val="dk1"/>
              </a:solidFill>
            </a:endParaRPr>
          </a:p>
        </p:txBody>
      </p:sp>
      <p:sp>
        <p:nvSpPr>
          <p:cNvPr id="9" name="CuadroTexto 8"/>
          <p:cNvSpPr txBox="1"/>
          <p:nvPr/>
        </p:nvSpPr>
        <p:spPr>
          <a:xfrm>
            <a:off x="384497" y="5508860"/>
            <a:ext cx="3394811" cy="276999"/>
          </a:xfrm>
          <a:prstGeom prst="rect">
            <a:avLst/>
          </a:prstGeom>
          <a:noFill/>
        </p:spPr>
        <p:txBody>
          <a:bodyPr wrap="square" rtlCol="0">
            <a:spAutoFit/>
          </a:bodyPr>
          <a:lstStyle/>
          <a:p>
            <a:r>
              <a:rPr lang="en-US" sz="1200" i="1" dirty="0"/>
              <a:t>The Standish Group International, Inc., 2014</a:t>
            </a:r>
            <a:endParaRPr lang="es-PE" sz="1200" i="1" dirty="0"/>
          </a:p>
        </p:txBody>
      </p:sp>
      <p:grpSp>
        <p:nvGrpSpPr>
          <p:cNvPr id="4" name="Grupo 3"/>
          <p:cNvGrpSpPr/>
          <p:nvPr/>
        </p:nvGrpSpPr>
        <p:grpSpPr>
          <a:xfrm>
            <a:off x="321733" y="1984610"/>
            <a:ext cx="3457575" cy="3524250"/>
            <a:chOff x="321733" y="1984610"/>
            <a:chExt cx="3457575" cy="3524250"/>
          </a:xfrm>
        </p:grpSpPr>
        <p:pic>
          <p:nvPicPr>
            <p:cNvPr id="3" name="Imagen 2"/>
            <p:cNvPicPr>
              <a:picLocks noChangeAspect="1"/>
            </p:cNvPicPr>
            <p:nvPr/>
          </p:nvPicPr>
          <p:blipFill>
            <a:blip r:embed="rId3"/>
            <a:stretch>
              <a:fillRect/>
            </a:stretch>
          </p:blipFill>
          <p:spPr>
            <a:xfrm>
              <a:off x="321733" y="1984610"/>
              <a:ext cx="3457575" cy="3524250"/>
            </a:xfrm>
            <a:prstGeom prst="rect">
              <a:avLst/>
            </a:prstGeom>
          </p:spPr>
        </p:pic>
        <p:sp>
          <p:nvSpPr>
            <p:cNvPr id="10" name="CuadroTexto 9"/>
            <p:cNvSpPr txBox="1"/>
            <p:nvPr/>
          </p:nvSpPr>
          <p:spPr>
            <a:xfrm>
              <a:off x="544047" y="3987804"/>
              <a:ext cx="1537855" cy="646331"/>
            </a:xfrm>
            <a:prstGeom prst="rect">
              <a:avLst/>
            </a:prstGeom>
            <a:noFill/>
          </p:spPr>
          <p:txBody>
            <a:bodyPr wrap="square" rtlCol="0">
              <a:spAutoFit/>
            </a:bodyPr>
            <a:lstStyle/>
            <a:p>
              <a:pPr algn="ctr"/>
              <a:r>
                <a:rPr lang="en-US" sz="1800" b="1" dirty="0" err="1">
                  <a:solidFill>
                    <a:schemeClr val="bg1"/>
                  </a:solidFill>
                  <a:latin typeface="Arial Narrow" panose="020B0606020202030204" pitchFamily="34" charset="0"/>
                </a:rPr>
                <a:t>Casi</a:t>
              </a:r>
              <a:r>
                <a:rPr lang="en-US" sz="1800" b="1" dirty="0">
                  <a:solidFill>
                    <a:schemeClr val="bg1"/>
                  </a:solidFill>
                  <a:latin typeface="Arial Narrow" panose="020B0606020202030204" pitchFamily="34" charset="0"/>
                </a:rPr>
                <a:t> </a:t>
              </a:r>
              <a:r>
                <a:rPr lang="en-US" sz="1800" b="1" dirty="0" err="1">
                  <a:solidFill>
                    <a:schemeClr val="bg1"/>
                  </a:solidFill>
                  <a:latin typeface="Arial Narrow" panose="020B0606020202030204" pitchFamily="34" charset="0"/>
                </a:rPr>
                <a:t>Nunca</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50%</a:t>
              </a:r>
              <a:endParaRPr lang="es-PE" sz="1800" b="1" dirty="0">
                <a:solidFill>
                  <a:schemeClr val="bg1"/>
                </a:solidFill>
                <a:latin typeface="Arial Narrow" panose="020B0606020202030204" pitchFamily="34" charset="0"/>
              </a:endParaRPr>
            </a:p>
          </p:txBody>
        </p:sp>
        <p:sp>
          <p:nvSpPr>
            <p:cNvPr id="11" name="CuadroTexto 10"/>
            <p:cNvSpPr txBox="1"/>
            <p:nvPr/>
          </p:nvSpPr>
          <p:spPr>
            <a:xfrm>
              <a:off x="1233576" y="2339876"/>
              <a:ext cx="1633887" cy="646331"/>
            </a:xfrm>
            <a:prstGeom prst="rect">
              <a:avLst/>
            </a:prstGeom>
            <a:noFill/>
          </p:spPr>
          <p:txBody>
            <a:bodyPr wrap="square" rtlCol="0">
              <a:spAutoFit/>
            </a:bodyPr>
            <a:lstStyle/>
            <a:p>
              <a:pPr algn="ctr"/>
              <a:r>
                <a:rPr lang="en-US" sz="1800" b="1" dirty="0" err="1">
                  <a:solidFill>
                    <a:schemeClr val="bg1"/>
                  </a:solidFill>
                  <a:latin typeface="Arial Narrow" panose="020B0606020202030204" pitchFamily="34" charset="0"/>
                </a:rPr>
                <a:t>Frecuentemente</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20%</a:t>
              </a:r>
              <a:endParaRPr lang="es-PE" sz="1800" b="1" dirty="0">
                <a:solidFill>
                  <a:schemeClr val="bg1"/>
                </a:solidFill>
                <a:latin typeface="Arial Narrow" panose="020B0606020202030204" pitchFamily="34" charset="0"/>
              </a:endParaRPr>
            </a:p>
          </p:txBody>
        </p:sp>
        <p:sp>
          <p:nvSpPr>
            <p:cNvPr id="12" name="CuadroTexto 11"/>
            <p:cNvSpPr txBox="1"/>
            <p:nvPr/>
          </p:nvSpPr>
          <p:spPr>
            <a:xfrm>
              <a:off x="2113661" y="3285070"/>
              <a:ext cx="1633887" cy="923330"/>
            </a:xfrm>
            <a:prstGeom prst="rect">
              <a:avLst/>
            </a:prstGeom>
            <a:noFill/>
          </p:spPr>
          <p:txBody>
            <a:bodyPr wrap="square" rtlCol="0">
              <a:spAutoFit/>
            </a:bodyPr>
            <a:lstStyle/>
            <a:p>
              <a:pPr algn="ctr"/>
              <a:r>
                <a:rPr lang="en-US" sz="1800" b="1" dirty="0">
                  <a:solidFill>
                    <a:schemeClr val="bg1"/>
                  </a:solidFill>
                  <a:latin typeface="Arial Narrow" panose="020B0606020202030204" pitchFamily="34" charset="0"/>
                </a:rPr>
                <a:t>Con </a:t>
              </a:r>
              <a:r>
                <a:rPr lang="en-US" sz="1800" b="1" dirty="0" err="1">
                  <a:solidFill>
                    <a:schemeClr val="bg1"/>
                  </a:solidFill>
                  <a:latin typeface="Arial Narrow" panose="020B0606020202030204" pitchFamily="34" charset="0"/>
                </a:rPr>
                <a:t>Poca</a:t>
              </a:r>
              <a:r>
                <a:rPr lang="en-US" sz="1800" b="1" dirty="0">
                  <a:solidFill>
                    <a:schemeClr val="bg1"/>
                  </a:solidFill>
                  <a:latin typeface="Arial Narrow" panose="020B0606020202030204" pitchFamily="34" charset="0"/>
                </a:rPr>
                <a:t> </a:t>
              </a:r>
              <a:r>
                <a:rPr lang="en-US" sz="1800" b="1" dirty="0" err="1">
                  <a:solidFill>
                    <a:schemeClr val="bg1"/>
                  </a:solidFill>
                  <a:latin typeface="Arial Narrow" panose="020B0606020202030204" pitchFamily="34" charset="0"/>
                </a:rPr>
                <a:t>Frecuencia</a:t>
              </a:r>
              <a:endParaRPr lang="en-US" sz="1800" b="1" dirty="0">
                <a:solidFill>
                  <a:schemeClr val="bg1"/>
                </a:solidFill>
                <a:latin typeface="Arial Narrow" panose="020B0606020202030204" pitchFamily="34" charset="0"/>
              </a:endParaRPr>
            </a:p>
            <a:p>
              <a:pPr algn="ctr"/>
              <a:r>
                <a:rPr lang="en-US" sz="1800" b="1" dirty="0">
                  <a:solidFill>
                    <a:schemeClr val="bg1"/>
                  </a:solidFill>
                  <a:latin typeface="Arial Narrow" panose="020B0606020202030204" pitchFamily="34" charset="0"/>
                </a:rPr>
                <a:t>30%</a:t>
              </a:r>
              <a:endParaRPr lang="es-PE" sz="1800" b="1" dirty="0">
                <a:solidFill>
                  <a:schemeClr val="bg1"/>
                </a:solidFill>
                <a:latin typeface="Arial Narrow" panose="020B0606020202030204" pitchFamily="34" charset="0"/>
              </a:endParaRPr>
            </a:p>
          </p:txBody>
        </p:sp>
      </p:grpSp>
    </p:spTree>
    <p:extLst>
      <p:ext uri="{BB962C8B-B14F-4D97-AF65-F5344CB8AC3E}">
        <p14:creationId xmlns:p14="http://schemas.microsoft.com/office/powerpoint/2010/main" val="1392071272"/>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481012" y="807334"/>
            <a:ext cx="8181975" cy="5762625"/>
          </a:xfrm>
          <a:prstGeom prst="rect">
            <a:avLst/>
          </a:prstGeom>
        </p:spPr>
      </p:pic>
      <p:sp>
        <p:nvSpPr>
          <p:cNvPr id="173" name="Shape 173"/>
          <p:cNvSpPr txBox="1"/>
          <p:nvPr/>
        </p:nvSpPr>
        <p:spPr>
          <a:xfrm>
            <a:off x="507999" y="0"/>
            <a:ext cx="8038992"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0" i="0" u="none" strike="noStrike" cap="none" baseline="0" dirty="0" err="1">
                <a:solidFill>
                  <a:schemeClr val="dk1"/>
                </a:solidFill>
                <a:latin typeface="Quattrocento Sans"/>
                <a:ea typeface="Quattrocento Sans"/>
                <a:cs typeface="Quattrocento Sans"/>
                <a:sym typeface="Quattrocento Sans"/>
              </a:rPr>
              <a:t>Entregar</a:t>
            </a:r>
            <a:r>
              <a:rPr lang="en-US" sz="4400" b="0" i="0" u="none" strike="noStrike" cap="none" dirty="0">
                <a:solidFill>
                  <a:schemeClr val="dk1"/>
                </a:solidFill>
                <a:latin typeface="Quattrocento Sans"/>
                <a:ea typeface="Quattrocento Sans"/>
                <a:cs typeface="Quattrocento Sans"/>
                <a:sym typeface="Quattrocento Sans"/>
              </a:rPr>
              <a:t> el software que </a:t>
            </a:r>
            <a:r>
              <a:rPr lang="en-US" sz="4400" b="0" i="0" u="none" strike="noStrike" cap="none" dirty="0" err="1">
                <a:solidFill>
                  <a:schemeClr val="dk1"/>
                </a:solidFill>
                <a:latin typeface="Quattrocento Sans"/>
                <a:ea typeface="Quattrocento Sans"/>
                <a:cs typeface="Quattrocento Sans"/>
                <a:sym typeface="Quattrocento Sans"/>
              </a:rPr>
              <a:t>importa</a:t>
            </a:r>
            <a:endParaRPr lang="es-PE" sz="4400" b="0" i="0" u="none" strike="noStrike" cap="none" baseline="0" dirty="0">
              <a:solidFill>
                <a:schemeClr val="dk1"/>
              </a:solidFill>
              <a:latin typeface="Quattrocento Sans"/>
              <a:ea typeface="Quattrocento Sans"/>
              <a:cs typeface="Quattrocento Sans"/>
              <a:sym typeface="Quattrocento Sans"/>
            </a:endParaRPr>
          </a:p>
        </p:txBody>
      </p:sp>
      <p:sp>
        <p:nvSpPr>
          <p:cNvPr id="10" name="Shape 228"/>
          <p:cNvSpPr txBox="1"/>
          <p:nvPr/>
        </p:nvSpPr>
        <p:spPr>
          <a:xfrm rot="-5400000">
            <a:off x="-252281" y="5118640"/>
            <a:ext cx="2082357" cy="706200"/>
          </a:xfrm>
          <a:prstGeom prst="rect">
            <a:avLst/>
          </a:prstGeom>
          <a:noFill/>
          <a:ln>
            <a:noFill/>
          </a:ln>
        </p:spPr>
        <p:txBody>
          <a:bodyPr lIns="100200" tIns="50075" rIns="100200" bIns="50075" anchor="t" anchorCtr="0">
            <a:noAutofit/>
          </a:bodyPr>
          <a:lstStyle/>
          <a:p>
            <a:pPr>
              <a:buSzPct val="25000"/>
            </a:pPr>
            <a:r>
              <a:rPr lang="es-PE" sz="1600" kern="0" dirty="0">
                <a:solidFill>
                  <a:srgbClr val="000000"/>
                </a:solidFill>
                <a:latin typeface="Calibri"/>
                <a:ea typeface="Calibri"/>
                <a:cs typeface="Calibri"/>
                <a:sym typeface="Calibri"/>
                <a:rtl val="0"/>
              </a:rPr>
              <a:t>Requerimientos</a:t>
            </a:r>
          </a:p>
          <a:p>
            <a:pPr>
              <a:buSzPct val="25000"/>
            </a:pPr>
            <a:r>
              <a:rPr lang="es-PE" sz="1600" b="1" kern="0" dirty="0">
                <a:solidFill>
                  <a:srgbClr val="000000"/>
                </a:solidFill>
                <a:effectLst>
                  <a:outerShdw blurRad="38100" dist="38100" dir="2700000" algn="tl">
                    <a:srgbClr val="000000">
                      <a:alpha val="43137"/>
                    </a:srgbClr>
                  </a:outerShdw>
                </a:effectLst>
                <a:latin typeface="Calibri"/>
                <a:ea typeface="Calibri"/>
                <a:cs typeface="Calibri"/>
                <a:sym typeface="Calibri"/>
                <a:rtl val="0"/>
              </a:rPr>
              <a:t>No</a:t>
            </a:r>
            <a:r>
              <a:rPr lang="es-PE" sz="1600" kern="0" dirty="0">
                <a:solidFill>
                  <a:srgbClr val="000000"/>
                </a:solidFill>
                <a:effectLst>
                  <a:outerShdw blurRad="38100" dist="38100" dir="2700000" algn="tl">
                    <a:srgbClr val="000000">
                      <a:alpha val="43137"/>
                    </a:srgbClr>
                  </a:outerShdw>
                </a:effectLst>
                <a:latin typeface="Calibri"/>
                <a:ea typeface="Calibri"/>
                <a:cs typeface="Calibri"/>
                <a:sym typeface="Calibri"/>
                <a:rtl val="0"/>
              </a:rPr>
              <a:t> </a:t>
            </a:r>
            <a:r>
              <a:rPr lang="es-PE" sz="1600" kern="0" dirty="0">
                <a:solidFill>
                  <a:srgbClr val="000000"/>
                </a:solidFill>
                <a:latin typeface="Calibri"/>
                <a:ea typeface="Calibri"/>
                <a:cs typeface="Calibri"/>
                <a:sym typeface="Calibri"/>
                <a:rtl val="0"/>
              </a:rPr>
              <a:t>alineados</a:t>
            </a:r>
          </a:p>
        </p:txBody>
      </p:sp>
      <p:sp>
        <p:nvSpPr>
          <p:cNvPr id="11" name="Shape 229"/>
          <p:cNvSpPr/>
          <p:nvPr/>
        </p:nvSpPr>
        <p:spPr>
          <a:xfrm rot="-5400000">
            <a:off x="549313" y="3348641"/>
            <a:ext cx="790500" cy="504600"/>
          </a:xfrm>
          <a:prstGeom prst="rect">
            <a:avLst/>
          </a:prstGeom>
          <a:noFill/>
          <a:ln>
            <a:noFill/>
          </a:ln>
        </p:spPr>
        <p:txBody>
          <a:bodyPr lIns="100200" tIns="50075" rIns="100200" bIns="50075" anchor="t" anchorCtr="0">
            <a:noAutofit/>
          </a:bodyPr>
          <a:lstStyle/>
          <a:p>
            <a:pPr algn="ctr">
              <a:buSzPct val="25000"/>
            </a:pPr>
            <a:r>
              <a:rPr lang="es-PE" sz="2600" b="1" kern="0" dirty="0">
                <a:solidFill>
                  <a:srgbClr val="4472C4"/>
                </a:solidFill>
                <a:latin typeface="Calibri"/>
                <a:ea typeface="Calibri"/>
                <a:cs typeface="Calibri"/>
                <a:sym typeface="Calibri"/>
                <a:rtl val="0"/>
              </a:rPr>
              <a:t>Que</a:t>
            </a:r>
          </a:p>
        </p:txBody>
      </p:sp>
      <p:sp>
        <p:nvSpPr>
          <p:cNvPr id="12" name="Shape 230"/>
          <p:cNvSpPr/>
          <p:nvPr/>
        </p:nvSpPr>
        <p:spPr>
          <a:xfrm>
            <a:off x="3536591" y="6314536"/>
            <a:ext cx="1014600" cy="509099"/>
          </a:xfrm>
          <a:prstGeom prst="rect">
            <a:avLst/>
          </a:prstGeom>
          <a:noFill/>
          <a:ln>
            <a:noFill/>
          </a:ln>
        </p:spPr>
        <p:txBody>
          <a:bodyPr lIns="100200" tIns="50075" rIns="100200" bIns="50075" anchor="t" anchorCtr="0">
            <a:noAutofit/>
          </a:bodyPr>
          <a:lstStyle/>
          <a:p>
            <a:pPr algn="ctr">
              <a:buSzPct val="25000"/>
            </a:pPr>
            <a:r>
              <a:rPr lang="es-PE" sz="2600" b="1" kern="0" dirty="0">
                <a:solidFill>
                  <a:srgbClr val="4472C4"/>
                </a:solidFill>
                <a:latin typeface="Calibri"/>
                <a:ea typeface="Calibri"/>
                <a:cs typeface="Calibri"/>
                <a:sym typeface="Calibri"/>
                <a:rtl val="0"/>
              </a:rPr>
              <a:t>Como</a:t>
            </a:r>
          </a:p>
        </p:txBody>
      </p:sp>
      <p:sp>
        <p:nvSpPr>
          <p:cNvPr id="13" name="Shape 231"/>
          <p:cNvSpPr txBox="1"/>
          <p:nvPr/>
        </p:nvSpPr>
        <p:spPr>
          <a:xfrm>
            <a:off x="1090545" y="6427811"/>
            <a:ext cx="1977661" cy="395824"/>
          </a:xfrm>
          <a:prstGeom prst="rect">
            <a:avLst/>
          </a:prstGeom>
          <a:noFill/>
          <a:ln>
            <a:noFill/>
          </a:ln>
        </p:spPr>
        <p:txBody>
          <a:bodyPr lIns="100200" tIns="50075" rIns="100200" bIns="50075" anchor="t" anchorCtr="0">
            <a:noAutofit/>
          </a:bodyPr>
          <a:lstStyle/>
          <a:p>
            <a:pPr>
              <a:buSzPct val="25000"/>
            </a:pPr>
            <a:r>
              <a:rPr lang="es-PE" sz="1600" kern="0" dirty="0">
                <a:solidFill>
                  <a:srgbClr val="000000"/>
                </a:solidFill>
                <a:latin typeface="Calibri"/>
                <a:ea typeface="Calibri"/>
                <a:cs typeface="Calibri"/>
                <a:sym typeface="Calibri"/>
                <a:rtl val="0"/>
              </a:rPr>
              <a:t>Pobre construcción</a:t>
            </a:r>
          </a:p>
        </p:txBody>
      </p:sp>
      <p:cxnSp>
        <p:nvCxnSpPr>
          <p:cNvPr id="5" name="Conector recto 4"/>
          <p:cNvCxnSpPr/>
          <p:nvPr/>
        </p:nvCxnSpPr>
        <p:spPr>
          <a:xfrm>
            <a:off x="4041423" y="1693333"/>
            <a:ext cx="0" cy="450426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242019" y="4109081"/>
            <a:ext cx="624251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3651169" y="4131659"/>
            <a:ext cx="269626" cy="461665"/>
          </a:xfrm>
          <a:prstGeom prst="rect">
            <a:avLst/>
          </a:prstGeom>
          <a:noFill/>
        </p:spPr>
        <p:txBody>
          <a:bodyPr wrap="none" rtlCol="0">
            <a:spAutoFit/>
          </a:bodyPr>
          <a:lstStyle/>
          <a:p>
            <a:pPr algn="ctr"/>
            <a:r>
              <a:rPr lang="en-US" sz="2400" dirty="0">
                <a:solidFill>
                  <a:schemeClr val="bg1">
                    <a:lumMod val="50000"/>
                  </a:schemeClr>
                </a:solidFill>
              </a:rPr>
              <a:t>I</a:t>
            </a:r>
            <a:endParaRPr lang="es-PE" sz="2400" dirty="0">
              <a:solidFill>
                <a:schemeClr val="bg1">
                  <a:lumMod val="50000"/>
                </a:schemeClr>
              </a:solidFill>
            </a:endParaRPr>
          </a:p>
        </p:txBody>
      </p:sp>
      <p:sp>
        <p:nvSpPr>
          <p:cNvPr id="14" name="CuadroTexto 13"/>
          <p:cNvSpPr txBox="1"/>
          <p:nvPr/>
        </p:nvSpPr>
        <p:spPr>
          <a:xfrm>
            <a:off x="3651169" y="3632201"/>
            <a:ext cx="354584" cy="461665"/>
          </a:xfrm>
          <a:prstGeom prst="rect">
            <a:avLst/>
          </a:prstGeom>
          <a:noFill/>
        </p:spPr>
        <p:txBody>
          <a:bodyPr wrap="none" rtlCol="0">
            <a:spAutoFit/>
          </a:bodyPr>
          <a:lstStyle/>
          <a:p>
            <a:pPr algn="ctr"/>
            <a:r>
              <a:rPr lang="en-US" sz="2400" dirty="0">
                <a:solidFill>
                  <a:schemeClr val="bg1">
                    <a:lumMod val="50000"/>
                  </a:schemeClr>
                </a:solidFill>
              </a:rPr>
              <a:t>II</a:t>
            </a:r>
            <a:endParaRPr lang="es-PE" sz="2400" dirty="0">
              <a:solidFill>
                <a:schemeClr val="bg1">
                  <a:lumMod val="50000"/>
                </a:schemeClr>
              </a:solidFill>
            </a:endParaRPr>
          </a:p>
        </p:txBody>
      </p:sp>
      <p:sp>
        <p:nvSpPr>
          <p:cNvPr id="15" name="CuadroTexto 14"/>
          <p:cNvSpPr txBox="1"/>
          <p:nvPr/>
        </p:nvSpPr>
        <p:spPr>
          <a:xfrm>
            <a:off x="4046468" y="3632201"/>
            <a:ext cx="439544" cy="461665"/>
          </a:xfrm>
          <a:prstGeom prst="rect">
            <a:avLst/>
          </a:prstGeom>
          <a:noFill/>
        </p:spPr>
        <p:txBody>
          <a:bodyPr wrap="none" rtlCol="0">
            <a:spAutoFit/>
          </a:bodyPr>
          <a:lstStyle/>
          <a:p>
            <a:pPr algn="ctr"/>
            <a:r>
              <a:rPr lang="en-US" sz="2400" dirty="0">
                <a:solidFill>
                  <a:schemeClr val="bg1">
                    <a:lumMod val="50000"/>
                  </a:schemeClr>
                </a:solidFill>
              </a:rPr>
              <a:t>III</a:t>
            </a:r>
            <a:endParaRPr lang="es-PE" sz="2400" dirty="0">
              <a:solidFill>
                <a:schemeClr val="bg1">
                  <a:lumMod val="50000"/>
                </a:schemeClr>
              </a:solidFill>
            </a:endParaRPr>
          </a:p>
        </p:txBody>
      </p:sp>
      <p:sp>
        <p:nvSpPr>
          <p:cNvPr id="16" name="CuadroTexto 15"/>
          <p:cNvSpPr txBox="1"/>
          <p:nvPr/>
        </p:nvSpPr>
        <p:spPr>
          <a:xfrm>
            <a:off x="4046468" y="4126875"/>
            <a:ext cx="474810" cy="461665"/>
          </a:xfrm>
          <a:prstGeom prst="rect">
            <a:avLst/>
          </a:prstGeom>
          <a:noFill/>
        </p:spPr>
        <p:txBody>
          <a:bodyPr wrap="none" rtlCol="0">
            <a:spAutoFit/>
          </a:bodyPr>
          <a:lstStyle/>
          <a:p>
            <a:pPr algn="ctr"/>
            <a:r>
              <a:rPr lang="en-US" sz="2400" dirty="0">
                <a:solidFill>
                  <a:schemeClr val="bg1">
                    <a:lumMod val="50000"/>
                  </a:schemeClr>
                </a:solidFill>
              </a:rPr>
              <a:t>IV</a:t>
            </a:r>
            <a:endParaRPr lang="es-PE" sz="2400" dirty="0">
              <a:solidFill>
                <a:schemeClr val="bg1">
                  <a:lumMod val="50000"/>
                </a:schemeClr>
              </a:solidFill>
            </a:endParaRPr>
          </a:p>
        </p:txBody>
      </p:sp>
    </p:spTree>
    <p:extLst>
      <p:ext uri="{BB962C8B-B14F-4D97-AF65-F5344CB8AC3E}">
        <p14:creationId xmlns:p14="http://schemas.microsoft.com/office/powerpoint/2010/main" val="1612652901"/>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521284" y="247867"/>
            <a:ext cx="8038992"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4400" b="0" i="0" u="none" strike="noStrike" cap="none" baseline="0" dirty="0" err="1">
                <a:solidFill>
                  <a:schemeClr val="dk1"/>
                </a:solidFill>
                <a:latin typeface="Quattrocento Sans"/>
                <a:ea typeface="Quattrocento Sans"/>
                <a:cs typeface="Quattrocento Sans"/>
                <a:sym typeface="Quattrocento Sans"/>
              </a:rPr>
              <a:t>Entregar</a:t>
            </a:r>
            <a:r>
              <a:rPr lang="en-US" sz="4400" b="0" i="0" u="none" strike="noStrike" cap="none" dirty="0">
                <a:solidFill>
                  <a:schemeClr val="dk1"/>
                </a:solidFill>
                <a:latin typeface="Quattrocento Sans"/>
                <a:ea typeface="Quattrocento Sans"/>
                <a:cs typeface="Quattrocento Sans"/>
                <a:sym typeface="Quattrocento Sans"/>
              </a:rPr>
              <a:t> el software que </a:t>
            </a:r>
            <a:r>
              <a:rPr lang="en-US" sz="4400" b="0" i="0" u="none" strike="noStrike" cap="none" dirty="0" err="1">
                <a:solidFill>
                  <a:schemeClr val="dk1"/>
                </a:solidFill>
                <a:latin typeface="Quattrocento Sans"/>
                <a:ea typeface="Quattrocento Sans"/>
                <a:cs typeface="Quattrocento Sans"/>
                <a:sym typeface="Quattrocento Sans"/>
              </a:rPr>
              <a:t>importa</a:t>
            </a:r>
            <a:endParaRPr lang="es-PE" sz="4400" b="0" i="0" u="none" strike="noStrike" cap="none" baseline="0" dirty="0">
              <a:solidFill>
                <a:schemeClr val="dk1"/>
              </a:solidFill>
              <a:latin typeface="Quattrocento Sans"/>
              <a:ea typeface="Quattrocento Sans"/>
              <a:cs typeface="Quattrocento Sans"/>
              <a:sym typeface="Quattrocento Sans"/>
            </a:endParaRPr>
          </a:p>
        </p:txBody>
      </p:sp>
      <p:sp>
        <p:nvSpPr>
          <p:cNvPr id="2" name="CuadroTexto 1"/>
          <p:cNvSpPr txBox="1"/>
          <p:nvPr/>
        </p:nvSpPr>
        <p:spPr>
          <a:xfrm>
            <a:off x="3841745" y="1201202"/>
            <a:ext cx="5302255" cy="1938992"/>
          </a:xfrm>
          <a:prstGeom prst="rect">
            <a:avLst/>
          </a:prstGeom>
          <a:noFill/>
        </p:spPr>
        <p:txBody>
          <a:bodyPr wrap="square" rtlCol="0">
            <a:spAutoFit/>
          </a:bodyPr>
          <a:lstStyle/>
          <a:p>
            <a:r>
              <a:rPr lang="es-PE" sz="3000" dirty="0"/>
              <a:t>“La solución exitosa de problemas requiere encontrar la solución correcta al problema correcto.”</a:t>
            </a:r>
          </a:p>
        </p:txBody>
      </p:sp>
      <p:pic>
        <p:nvPicPr>
          <p:cNvPr id="4" name="Imagen 3"/>
          <p:cNvPicPr>
            <a:picLocks noChangeAspect="1"/>
          </p:cNvPicPr>
          <p:nvPr/>
        </p:nvPicPr>
        <p:blipFill>
          <a:blip r:embed="rId3"/>
          <a:stretch>
            <a:fillRect/>
          </a:stretch>
        </p:blipFill>
        <p:spPr>
          <a:xfrm>
            <a:off x="4996869" y="3802598"/>
            <a:ext cx="3917476" cy="2943459"/>
          </a:xfrm>
          <a:prstGeom prst="rect">
            <a:avLst/>
          </a:prstGeom>
        </p:spPr>
      </p:pic>
      <p:pic>
        <p:nvPicPr>
          <p:cNvPr id="5" name="Imagen 4"/>
          <p:cNvPicPr>
            <a:picLocks noChangeAspect="1"/>
          </p:cNvPicPr>
          <p:nvPr/>
        </p:nvPicPr>
        <p:blipFill>
          <a:blip r:embed="rId4"/>
          <a:stretch>
            <a:fillRect/>
          </a:stretch>
        </p:blipFill>
        <p:spPr>
          <a:xfrm>
            <a:off x="521284" y="1143000"/>
            <a:ext cx="3101025" cy="2659598"/>
          </a:xfrm>
          <a:prstGeom prst="rect">
            <a:avLst/>
          </a:prstGeom>
        </p:spPr>
      </p:pic>
      <p:sp>
        <p:nvSpPr>
          <p:cNvPr id="6" name="CuadroTexto 5"/>
          <p:cNvSpPr txBox="1"/>
          <p:nvPr/>
        </p:nvSpPr>
        <p:spPr>
          <a:xfrm>
            <a:off x="275277" y="3657600"/>
            <a:ext cx="4853935" cy="2954655"/>
          </a:xfrm>
          <a:prstGeom prst="rect">
            <a:avLst/>
          </a:prstGeom>
          <a:noFill/>
        </p:spPr>
        <p:txBody>
          <a:bodyPr wrap="square" rtlCol="0">
            <a:spAutoFit/>
          </a:bodyPr>
          <a:lstStyle/>
          <a:p>
            <a:endParaRPr lang="es-PE" sz="3000" dirty="0"/>
          </a:p>
          <a:p>
            <a:r>
              <a:rPr lang="es-PE" sz="2600" dirty="0">
                <a:solidFill>
                  <a:schemeClr val="tx1"/>
                </a:solidFill>
              </a:rPr>
              <a:t>Fallamos más a menudo porque </a:t>
            </a:r>
            <a:r>
              <a:rPr lang="es-PE" sz="2600" u="sng" dirty="0">
                <a:solidFill>
                  <a:schemeClr val="tx1"/>
                </a:solidFill>
              </a:rPr>
              <a:t>resolvemos el problema equivocado </a:t>
            </a:r>
            <a:r>
              <a:rPr lang="es-PE" sz="2600" dirty="0">
                <a:solidFill>
                  <a:schemeClr val="tx1"/>
                </a:solidFill>
              </a:rPr>
              <a:t>que porque obtenemos la solución equivocada al problema correcto.</a:t>
            </a:r>
          </a:p>
        </p:txBody>
      </p:sp>
    </p:spTree>
    <p:extLst>
      <p:ext uri="{BB962C8B-B14F-4D97-AF65-F5344CB8AC3E}">
        <p14:creationId xmlns:p14="http://schemas.microsoft.com/office/powerpoint/2010/main" val="4010226929"/>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4" name="Rectángulo 23"/>
          <p:cNvSpPr/>
          <p:nvPr/>
        </p:nvSpPr>
        <p:spPr>
          <a:xfrm>
            <a:off x="1848583" y="1608588"/>
            <a:ext cx="5645112" cy="1519497"/>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r"/>
            <a:r>
              <a:rPr lang="en-US" sz="2000" dirty="0" err="1"/>
              <a:t>Mapa</a:t>
            </a:r>
            <a:r>
              <a:rPr lang="en-US" sz="2000" dirty="0"/>
              <a:t> de </a:t>
            </a:r>
            <a:r>
              <a:rPr lang="en-US" sz="2000" dirty="0" err="1"/>
              <a:t>Impacto</a:t>
            </a:r>
            <a:endParaRPr lang="es-PE" sz="2000" dirty="0"/>
          </a:p>
        </p:txBody>
      </p:sp>
      <p:sp>
        <p:nvSpPr>
          <p:cNvPr id="173" name="Shape 173"/>
          <p:cNvSpPr txBox="1"/>
          <p:nvPr/>
        </p:nvSpPr>
        <p:spPr>
          <a:xfrm>
            <a:off x="314518" y="217488"/>
            <a:ext cx="86868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PE" sz="4800" b="0" i="0" u="none" strike="noStrike" cap="none" baseline="0" dirty="0">
                <a:solidFill>
                  <a:schemeClr val="dk1"/>
                </a:solidFill>
                <a:latin typeface="Quattrocento Sans"/>
                <a:ea typeface="Quattrocento Sans"/>
                <a:cs typeface="Quattrocento Sans"/>
                <a:sym typeface="Quattrocento Sans"/>
              </a:rPr>
              <a:t>Del Objetivo</a:t>
            </a:r>
            <a:r>
              <a:rPr lang="es-PE" sz="4800" b="0" i="0" u="none" strike="noStrike" cap="none" dirty="0">
                <a:solidFill>
                  <a:schemeClr val="dk1"/>
                </a:solidFill>
                <a:latin typeface="Quattrocento Sans"/>
                <a:ea typeface="Quattrocento Sans"/>
                <a:cs typeface="Quattrocento Sans"/>
                <a:sym typeface="Quattrocento Sans"/>
              </a:rPr>
              <a:t> a la Especificación</a:t>
            </a:r>
            <a:endParaRPr lang="es-PE" sz="48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3" name="Rectángulo: esquinas redondeadas 2"/>
          <p:cNvSpPr/>
          <p:nvPr/>
        </p:nvSpPr>
        <p:spPr>
          <a:xfrm>
            <a:off x="1848583" y="1656208"/>
            <a:ext cx="135731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4" name="Rectángulo: esquinas redondeadas 3"/>
          <p:cNvSpPr/>
          <p:nvPr/>
        </p:nvSpPr>
        <p:spPr>
          <a:xfrm>
            <a:off x="2151720" y="2129879"/>
            <a:ext cx="1714500"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5" name="Rectángulo: esquinas redondeadas 4"/>
          <p:cNvSpPr/>
          <p:nvPr/>
        </p:nvSpPr>
        <p:spPr>
          <a:xfrm>
            <a:off x="2526182" y="2639490"/>
            <a:ext cx="1624015"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6" name="Rectángulo: esquinas redondeadas 5"/>
          <p:cNvSpPr/>
          <p:nvPr/>
        </p:nvSpPr>
        <p:spPr>
          <a:xfrm>
            <a:off x="2890125" y="3128085"/>
            <a:ext cx="2797969" cy="47863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800" b="1" dirty="0" err="1"/>
              <a:t>Actividades</a:t>
            </a:r>
            <a:r>
              <a:rPr lang="en-US" sz="1800" b="1" dirty="0"/>
              <a:t> de </a:t>
            </a:r>
            <a:r>
              <a:rPr lang="en-US" sz="1800" b="1" dirty="0" err="1"/>
              <a:t>Usuario</a:t>
            </a:r>
            <a:endParaRPr lang="es-PE" sz="1800" b="1" dirty="0"/>
          </a:p>
        </p:txBody>
      </p:sp>
      <p:sp>
        <p:nvSpPr>
          <p:cNvPr id="7" name="Rectángulo: esquinas redondeadas 6"/>
          <p:cNvSpPr/>
          <p:nvPr/>
        </p:nvSpPr>
        <p:spPr>
          <a:xfrm>
            <a:off x="3718886" y="3619161"/>
            <a:ext cx="1490660"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Épicas</a:t>
            </a:r>
          </a:p>
        </p:txBody>
      </p:sp>
      <p:sp>
        <p:nvSpPr>
          <p:cNvPr id="9" name="Rectángulo: esquinas redondeadas 8"/>
          <p:cNvSpPr/>
          <p:nvPr/>
        </p:nvSpPr>
        <p:spPr>
          <a:xfrm>
            <a:off x="4107722" y="4132473"/>
            <a:ext cx="2518172" cy="49292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PE" sz="1800" b="1" dirty="0"/>
              <a:t>Historias de Usuario</a:t>
            </a:r>
          </a:p>
        </p:txBody>
      </p:sp>
      <p:sp>
        <p:nvSpPr>
          <p:cNvPr id="8" name="Rectángulo: esquinas redondeadas 7"/>
          <p:cNvSpPr/>
          <p:nvPr/>
        </p:nvSpPr>
        <p:spPr>
          <a:xfrm>
            <a:off x="4826261" y="4677744"/>
            <a:ext cx="1799633" cy="70394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Criterios de Aceptación</a:t>
            </a:r>
          </a:p>
        </p:txBody>
      </p:sp>
      <p:sp>
        <p:nvSpPr>
          <p:cNvPr id="11" name="Rectángulo: esquinas redondeadas 10"/>
          <p:cNvSpPr/>
          <p:nvPr/>
        </p:nvSpPr>
        <p:spPr>
          <a:xfrm>
            <a:off x="5423384" y="5405360"/>
            <a:ext cx="1799633"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Ejemplos</a:t>
            </a:r>
          </a:p>
        </p:txBody>
      </p:sp>
      <p:sp>
        <p:nvSpPr>
          <p:cNvPr id="10" name="Rectángulo: esquinas redondeadas 9"/>
          <p:cNvSpPr/>
          <p:nvPr/>
        </p:nvSpPr>
        <p:spPr>
          <a:xfrm>
            <a:off x="7212981" y="5849195"/>
            <a:ext cx="1116808" cy="47863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PE" sz="1800" b="1" dirty="0"/>
              <a:t>Código</a:t>
            </a:r>
          </a:p>
        </p:txBody>
      </p:sp>
      <p:cxnSp>
        <p:nvCxnSpPr>
          <p:cNvPr id="13" name="Conector recto de flecha 12"/>
          <p:cNvCxnSpPr/>
          <p:nvPr/>
        </p:nvCxnSpPr>
        <p:spPr>
          <a:xfrm>
            <a:off x="764223" y="1837188"/>
            <a:ext cx="0" cy="4168584"/>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CuadroTexto 13"/>
          <p:cNvSpPr txBox="1"/>
          <p:nvPr/>
        </p:nvSpPr>
        <p:spPr>
          <a:xfrm>
            <a:off x="-1" y="1235673"/>
            <a:ext cx="1630181" cy="584775"/>
          </a:xfrm>
          <a:prstGeom prst="rect">
            <a:avLst/>
          </a:prstGeom>
          <a:noFill/>
        </p:spPr>
        <p:txBody>
          <a:bodyPr wrap="square" rtlCol="0">
            <a:spAutoFit/>
          </a:bodyPr>
          <a:lstStyle/>
          <a:p>
            <a:pPr algn="ctr"/>
            <a:r>
              <a:rPr lang="en-US" sz="1600" b="1" dirty="0"/>
              <a:t>PORQUE?</a:t>
            </a:r>
          </a:p>
          <a:p>
            <a:pPr algn="ctr"/>
            <a:r>
              <a:rPr lang="en-US" sz="1600" b="1" dirty="0" err="1"/>
              <a:t>Resultados</a:t>
            </a:r>
            <a:endParaRPr lang="es-PE" dirty="0"/>
          </a:p>
        </p:txBody>
      </p:sp>
      <p:sp>
        <p:nvSpPr>
          <p:cNvPr id="16" name="CuadroTexto 15"/>
          <p:cNvSpPr txBox="1"/>
          <p:nvPr/>
        </p:nvSpPr>
        <p:spPr>
          <a:xfrm>
            <a:off x="0" y="6084295"/>
            <a:ext cx="1848583" cy="800219"/>
          </a:xfrm>
          <a:prstGeom prst="rect">
            <a:avLst/>
          </a:prstGeom>
          <a:noFill/>
        </p:spPr>
        <p:txBody>
          <a:bodyPr wrap="none" rtlCol="0">
            <a:spAutoFit/>
          </a:bodyPr>
          <a:lstStyle/>
          <a:p>
            <a:pPr algn="ctr"/>
            <a:r>
              <a:rPr lang="es-PE" sz="1600" b="1" dirty="0"/>
              <a:t>Especificaciones</a:t>
            </a:r>
          </a:p>
          <a:p>
            <a:pPr algn="ctr"/>
            <a:r>
              <a:rPr lang="es-PE" sz="1600" b="1" dirty="0"/>
              <a:t>COMO?</a:t>
            </a:r>
          </a:p>
          <a:p>
            <a:pPr algn="ctr"/>
            <a:endParaRPr lang="es-PE" dirty="0"/>
          </a:p>
        </p:txBody>
      </p:sp>
      <p:cxnSp>
        <p:nvCxnSpPr>
          <p:cNvPr id="17" name="Conector recto de flecha 16"/>
          <p:cNvCxnSpPr/>
          <p:nvPr/>
        </p:nvCxnSpPr>
        <p:spPr>
          <a:xfrm flipV="1">
            <a:off x="1898347" y="6334919"/>
            <a:ext cx="6792239" cy="35692"/>
          </a:xfrm>
          <a:prstGeom prst="straightConnector1">
            <a:avLst/>
          </a:prstGeom>
          <a:ln>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5" name="CuadroTexto 24"/>
          <p:cNvSpPr txBox="1"/>
          <p:nvPr/>
        </p:nvSpPr>
        <p:spPr>
          <a:xfrm>
            <a:off x="1764818" y="6428576"/>
            <a:ext cx="1904071" cy="553998"/>
          </a:xfrm>
          <a:prstGeom prst="rect">
            <a:avLst/>
          </a:prstGeom>
          <a:noFill/>
        </p:spPr>
        <p:txBody>
          <a:bodyPr wrap="none" rtlCol="0">
            <a:spAutoFit/>
          </a:bodyPr>
          <a:lstStyle/>
          <a:p>
            <a:pPr algn="ctr"/>
            <a:r>
              <a:rPr lang="es-PE" sz="1600" b="1" dirty="0"/>
              <a:t>Más temprano</a:t>
            </a:r>
          </a:p>
          <a:p>
            <a:pPr algn="ctr"/>
            <a:endParaRPr lang="es-PE" dirty="0"/>
          </a:p>
        </p:txBody>
      </p:sp>
      <p:sp>
        <p:nvSpPr>
          <p:cNvPr id="26" name="CuadroTexto 25"/>
          <p:cNvSpPr txBox="1"/>
          <p:nvPr/>
        </p:nvSpPr>
        <p:spPr>
          <a:xfrm>
            <a:off x="7547324" y="6428576"/>
            <a:ext cx="1143262" cy="553998"/>
          </a:xfrm>
          <a:prstGeom prst="rect">
            <a:avLst/>
          </a:prstGeom>
          <a:noFill/>
        </p:spPr>
        <p:txBody>
          <a:bodyPr wrap="none" rtlCol="0">
            <a:spAutoFit/>
          </a:bodyPr>
          <a:lstStyle/>
          <a:p>
            <a:pPr algn="ctr"/>
            <a:r>
              <a:rPr lang="es-PE" sz="1600" b="1" dirty="0"/>
              <a:t>Más tarde</a:t>
            </a:r>
          </a:p>
          <a:p>
            <a:pPr algn="ctr"/>
            <a:endParaRPr lang="es-PE" dirty="0"/>
          </a:p>
        </p:txBody>
      </p:sp>
      <p:pic>
        <p:nvPicPr>
          <p:cNvPr id="29" name="Picture 2" descr="http://upload.wikimedia.org/wikipedia/commons/thumb/4/4f/Postit_large.jpg/375px-Postit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391" y="1017114"/>
            <a:ext cx="1090148" cy="493414"/>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p:cNvSpPr txBox="1"/>
          <p:nvPr/>
        </p:nvSpPr>
        <p:spPr>
          <a:xfrm>
            <a:off x="1778801" y="1079138"/>
            <a:ext cx="813043" cy="369332"/>
          </a:xfrm>
          <a:prstGeom prst="rect">
            <a:avLst/>
          </a:prstGeom>
          <a:noFill/>
        </p:spPr>
        <p:txBody>
          <a:bodyPr wrap="none" rtlCol="0">
            <a:spAutoFit/>
          </a:bodyPr>
          <a:lstStyle/>
          <a:p>
            <a:r>
              <a:rPr lang="es-PE" sz="1800" dirty="0"/>
              <a:t>Visión</a:t>
            </a:r>
          </a:p>
        </p:txBody>
      </p:sp>
    </p:spTree>
    <p:extLst>
      <p:ext uri="{BB962C8B-B14F-4D97-AF65-F5344CB8AC3E}">
        <p14:creationId xmlns:p14="http://schemas.microsoft.com/office/powerpoint/2010/main" val="3488783719"/>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p:nvPr/>
        </p:nvSpPr>
        <p:spPr>
          <a:xfrm>
            <a:off x="457200" y="274638"/>
            <a:ext cx="8229600" cy="1143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6000" b="0" i="0" u="none" strike="noStrike" cap="none" baseline="0" dirty="0" err="1">
                <a:solidFill>
                  <a:schemeClr val="dk1"/>
                </a:solidFill>
                <a:latin typeface="Quattrocento Sans"/>
                <a:ea typeface="Quattrocento Sans"/>
                <a:cs typeface="Quattrocento Sans"/>
                <a:sym typeface="Quattrocento Sans"/>
              </a:rPr>
              <a:t>Mapa</a:t>
            </a:r>
            <a:r>
              <a:rPr lang="en-US" sz="6000" b="0" i="0" u="none" strike="noStrike" cap="none" baseline="0" dirty="0">
                <a:solidFill>
                  <a:schemeClr val="dk1"/>
                </a:solidFill>
                <a:latin typeface="Quattrocento Sans"/>
                <a:ea typeface="Quattrocento Sans"/>
                <a:cs typeface="Quattrocento Sans"/>
                <a:sym typeface="Quattrocento Sans"/>
              </a:rPr>
              <a:t> de </a:t>
            </a:r>
            <a:r>
              <a:rPr lang="en-US" sz="6000" b="0" i="0" u="none" strike="noStrike" cap="none" baseline="0" dirty="0" err="1">
                <a:solidFill>
                  <a:schemeClr val="dk1"/>
                </a:solidFill>
                <a:latin typeface="Quattrocento Sans"/>
                <a:ea typeface="Quattrocento Sans"/>
                <a:cs typeface="Quattrocento Sans"/>
                <a:sym typeface="Quattrocento Sans"/>
              </a:rPr>
              <a:t>Impacto</a:t>
            </a:r>
            <a:endParaRPr lang="en-US" sz="6000" b="0" i="0" u="none" strike="noStrike" cap="none" baseline="0" dirty="0">
              <a:solidFill>
                <a:schemeClr val="dk1"/>
              </a:solidFill>
              <a:latin typeface="Quattrocento Sans"/>
              <a:ea typeface="Quattrocento Sans"/>
              <a:cs typeface="Quattrocento Sans"/>
              <a:sym typeface="Quattrocento Sans"/>
            </a:endParaRPr>
          </a:p>
          <a:p>
            <a:pPr marL="0" marR="0" lvl="0" indent="0" algn="ctr" rtl="0">
              <a:spcBef>
                <a:spcPts val="0"/>
              </a:spcBef>
              <a:spcAft>
                <a:spcPts val="0"/>
              </a:spcAft>
              <a:buSzPct val="25000"/>
              <a:buNone/>
            </a:pPr>
            <a:endParaRPr lang="es-PE" sz="6000" b="0" i="0" u="none" strike="noStrike" cap="none" baseline="0" dirty="0">
              <a:solidFill>
                <a:schemeClr val="dk1"/>
              </a:solidFill>
              <a:latin typeface="Quattrocento Sans"/>
              <a:ea typeface="Quattrocento Sans"/>
              <a:cs typeface="Quattrocento Sans"/>
              <a:sym typeface="Quattrocento Sans"/>
            </a:endParaRPr>
          </a:p>
        </p:txBody>
      </p:sp>
      <p:sp>
        <p:nvSpPr>
          <p:cNvPr id="4" name="Rectángulo: esquinas redondeadas 3"/>
          <p:cNvSpPr/>
          <p:nvPr/>
        </p:nvSpPr>
        <p:spPr>
          <a:xfrm>
            <a:off x="323848" y="1555495"/>
            <a:ext cx="1504953" cy="48224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dirty="0" err="1">
                <a:effectLst>
                  <a:outerShdw blurRad="38100" dist="38100" dir="2700000" algn="tl">
                    <a:srgbClr val="000000">
                      <a:alpha val="43137"/>
                    </a:srgbClr>
                  </a:outerShdw>
                </a:effectLst>
              </a:rPr>
              <a:t>Objetivos</a:t>
            </a:r>
            <a:endParaRPr lang="es-PE" sz="1800" b="1" dirty="0">
              <a:effectLst>
                <a:outerShdw blurRad="38100" dist="38100" dir="2700000" algn="tl">
                  <a:srgbClr val="000000">
                    <a:alpha val="43137"/>
                  </a:srgbClr>
                </a:outerShdw>
              </a:effectLst>
            </a:endParaRPr>
          </a:p>
        </p:txBody>
      </p:sp>
      <p:sp>
        <p:nvSpPr>
          <p:cNvPr id="5" name="Rectángulo: esquinas redondeadas 4"/>
          <p:cNvSpPr/>
          <p:nvPr/>
        </p:nvSpPr>
        <p:spPr>
          <a:xfrm>
            <a:off x="291306" y="4209672"/>
            <a:ext cx="1550195" cy="47863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t>Impactos</a:t>
            </a:r>
            <a:endParaRPr lang="es-PE" sz="1800" b="1" dirty="0"/>
          </a:p>
        </p:txBody>
      </p:sp>
      <p:sp>
        <p:nvSpPr>
          <p:cNvPr id="6" name="Rectángulo: esquinas redondeadas 5"/>
          <p:cNvSpPr/>
          <p:nvPr/>
        </p:nvSpPr>
        <p:spPr>
          <a:xfrm>
            <a:off x="293847" y="5447593"/>
            <a:ext cx="1550194" cy="488595"/>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err="1"/>
              <a:t>Entregables</a:t>
            </a:r>
            <a:endParaRPr lang="es-PE" sz="1800" b="1" dirty="0"/>
          </a:p>
        </p:txBody>
      </p:sp>
      <p:sp>
        <p:nvSpPr>
          <p:cNvPr id="7" name="Rectángulo: esquinas redondeadas 6"/>
          <p:cNvSpPr/>
          <p:nvPr/>
        </p:nvSpPr>
        <p:spPr>
          <a:xfrm>
            <a:off x="291306" y="2922096"/>
            <a:ext cx="1550195" cy="47863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PE" sz="1800" b="1" dirty="0"/>
              <a:t>Actores</a:t>
            </a:r>
          </a:p>
        </p:txBody>
      </p:sp>
      <p:cxnSp>
        <p:nvCxnSpPr>
          <p:cNvPr id="8" name="Conector recto de flecha 7"/>
          <p:cNvCxnSpPr>
            <a:stCxn id="4" idx="2"/>
            <a:endCxn id="7" idx="0"/>
          </p:cNvCxnSpPr>
          <p:nvPr/>
        </p:nvCxnSpPr>
        <p:spPr>
          <a:xfrm flipH="1">
            <a:off x="1066404" y="2037743"/>
            <a:ext cx="9921" cy="8843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7" idx="2"/>
            <a:endCxn id="5" idx="0"/>
          </p:cNvCxnSpPr>
          <p:nvPr/>
        </p:nvCxnSpPr>
        <p:spPr>
          <a:xfrm>
            <a:off x="1066404" y="3400729"/>
            <a:ext cx="0" cy="8089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5" idx="2"/>
            <a:endCxn id="6" idx="0"/>
          </p:cNvCxnSpPr>
          <p:nvPr/>
        </p:nvCxnSpPr>
        <p:spPr>
          <a:xfrm>
            <a:off x="1066404" y="4688305"/>
            <a:ext cx="2540" cy="7592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840683" y="1585090"/>
            <a:ext cx="4303317" cy="584775"/>
          </a:xfrm>
          <a:prstGeom prst="rect">
            <a:avLst/>
          </a:prstGeom>
          <a:noFill/>
        </p:spPr>
        <p:txBody>
          <a:bodyPr wrap="square" rtlCol="0">
            <a:spAutoFit/>
          </a:bodyPr>
          <a:lstStyle/>
          <a:p>
            <a:r>
              <a:rPr lang="es-PE" sz="1600" dirty="0">
                <a:latin typeface="+mj-lt"/>
                <a:ea typeface="Verdana" panose="020B0604030504040204" pitchFamily="34" charset="0"/>
                <a:cs typeface="Verdana" panose="020B0604030504040204" pitchFamily="34" charset="0"/>
              </a:rPr>
              <a:t>“</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Vender</a:t>
            </a:r>
            <a:r>
              <a:rPr lang="es-PE" sz="1600" dirty="0">
                <a:latin typeface="+mj-lt"/>
                <a:ea typeface="Verdana" panose="020B0604030504040204" pitchFamily="34" charset="0"/>
                <a:cs typeface="Verdana" panose="020B0604030504040204" pitchFamily="34" charset="0"/>
              </a:rPr>
              <a:t> 10,000 </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libros</a:t>
            </a:r>
            <a:r>
              <a:rPr lang="es-PE" sz="1600" dirty="0">
                <a:latin typeface="+mj-lt"/>
                <a:ea typeface="Verdana" panose="020B0604030504040204" pitchFamily="34" charset="0"/>
                <a:cs typeface="Verdana" panose="020B0604030504040204" pitchFamily="34" charset="0"/>
              </a:rPr>
              <a:t> dentro de los primeros 6 meses  luego de lanzar el negocio”</a:t>
            </a:r>
          </a:p>
        </p:txBody>
      </p:sp>
      <p:sp>
        <p:nvSpPr>
          <p:cNvPr id="19" name="CuadroTexto 18"/>
          <p:cNvSpPr txBox="1"/>
          <p:nvPr/>
        </p:nvSpPr>
        <p:spPr>
          <a:xfrm>
            <a:off x="4927353" y="2794284"/>
            <a:ext cx="4817896" cy="584775"/>
          </a:xfrm>
          <a:prstGeom prst="rect">
            <a:avLst/>
          </a:prstGeom>
          <a:noFill/>
        </p:spPr>
        <p:txBody>
          <a:bodyPr wrap="square" rtlCol="0">
            <a:spAutoFit/>
          </a:bodyPr>
          <a:lstStyle/>
          <a:p>
            <a:pPr marL="91440" indent="-91440">
              <a:buFont typeface="Arial" panose="020B0604020202020204" pitchFamily="34" charset="0"/>
              <a:buChar char="•"/>
            </a:pPr>
            <a:r>
              <a:rPr lang="es-PE" sz="1600" dirty="0">
                <a:solidFill>
                  <a:srgbClr val="C00000"/>
                </a:solidFill>
                <a:latin typeface="+mj-lt"/>
                <a:ea typeface="Verdana" panose="020B0604030504040204" pitchFamily="34" charset="0"/>
                <a:cs typeface="Verdana" panose="020B0604030504040204" pitchFamily="34" charset="0"/>
              </a:rPr>
              <a:t>El Comprador de libros convencionales </a:t>
            </a:r>
          </a:p>
          <a:p>
            <a:pPr marL="91440" indent="-91440">
              <a:buFont typeface="Arial" panose="020B0604020202020204" pitchFamily="34" charset="0"/>
              <a:buChar char="•"/>
            </a:pPr>
            <a:r>
              <a:rPr lang="es-PE" sz="1600" dirty="0">
                <a:latin typeface="+mj-lt"/>
                <a:ea typeface="Verdana" panose="020B0604030504040204" pitchFamily="34" charset="0"/>
                <a:cs typeface="Verdana" panose="020B0604030504040204" pitchFamily="34" charset="0"/>
              </a:rPr>
              <a:t>El Departamento de envío</a:t>
            </a:r>
          </a:p>
        </p:txBody>
      </p:sp>
      <p:sp>
        <p:nvSpPr>
          <p:cNvPr id="20" name="CuadroTexto 19"/>
          <p:cNvSpPr txBox="1"/>
          <p:nvPr/>
        </p:nvSpPr>
        <p:spPr>
          <a:xfrm>
            <a:off x="4927353" y="3910379"/>
            <a:ext cx="5657849" cy="1077218"/>
          </a:xfrm>
          <a:prstGeom prst="rect">
            <a:avLst/>
          </a:prstGeom>
          <a:noFill/>
        </p:spPr>
        <p:txBody>
          <a:bodyPr wrap="square" rtlCol="0">
            <a:spAutoFit/>
          </a:bodyPr>
          <a:lstStyle/>
          <a:p>
            <a:r>
              <a:rPr lang="es-PE" sz="1600" dirty="0">
                <a:solidFill>
                  <a:srgbClr val="C00000"/>
                </a:solidFill>
                <a:latin typeface="+mj-lt"/>
                <a:ea typeface="Verdana" panose="020B0604030504040204" pitchFamily="34" charset="0"/>
                <a:cs typeface="Verdana" panose="020B0604030504040204" pitchFamily="34" charset="0"/>
              </a:rPr>
              <a:t>El Comprador de libros convencionales</a:t>
            </a:r>
            <a:r>
              <a:rPr lang="es-PE" sz="1600" dirty="0">
                <a:latin typeface="+mj-lt"/>
                <a:ea typeface="Verdana" panose="020B0604030504040204" pitchFamily="34" charset="0"/>
                <a:cs typeface="Verdana" panose="020B0604030504040204" pitchFamily="34" charset="0"/>
              </a:rPr>
              <a:t>:</a:t>
            </a:r>
          </a:p>
          <a:p>
            <a:r>
              <a:rPr lang="es-PE" sz="1600" dirty="0">
                <a:latin typeface="+mj-lt"/>
                <a:ea typeface="Verdana" panose="020B0604030504040204" pitchFamily="34" charset="0"/>
                <a:cs typeface="Verdana" panose="020B0604030504040204" pitchFamily="34" charset="0"/>
              </a:rPr>
              <a:t>• </a:t>
            </a:r>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Recibe libros más rápido</a:t>
            </a:r>
          </a:p>
          <a:p>
            <a:r>
              <a:rPr lang="es-PE" sz="1600" dirty="0">
                <a:latin typeface="+mj-lt"/>
                <a:ea typeface="Verdana" panose="020B0604030504040204" pitchFamily="34" charset="0"/>
                <a:cs typeface="Verdana" panose="020B0604030504040204" pitchFamily="34" charset="0"/>
              </a:rPr>
              <a:t>• Encuentra libros populares con </a:t>
            </a:r>
          </a:p>
          <a:p>
            <a:r>
              <a:rPr lang="es-PE" sz="1600" dirty="0">
                <a:latin typeface="+mj-lt"/>
                <a:ea typeface="Verdana" panose="020B0604030504040204" pitchFamily="34" charset="0"/>
                <a:cs typeface="Verdana" panose="020B0604030504040204" pitchFamily="34" charset="0"/>
              </a:rPr>
              <a:t>  mayor facilidad</a:t>
            </a:r>
          </a:p>
        </p:txBody>
      </p:sp>
      <p:sp>
        <p:nvSpPr>
          <p:cNvPr id="21" name="CuadroTexto 20"/>
          <p:cNvSpPr txBox="1"/>
          <p:nvPr/>
        </p:nvSpPr>
        <p:spPr>
          <a:xfrm>
            <a:off x="4927353" y="5426290"/>
            <a:ext cx="6431280" cy="1077218"/>
          </a:xfrm>
          <a:prstGeom prst="rect">
            <a:avLst/>
          </a:prstGeom>
          <a:noFill/>
        </p:spPr>
        <p:txBody>
          <a:bodyPr wrap="square" rtlCol="0">
            <a:spAutoFit/>
          </a:bodyPr>
          <a:lstStyle/>
          <a:p>
            <a:r>
              <a:rPr lang="es-PE" sz="1600" dirty="0">
                <a:solidFill>
                  <a:srgbClr val="C00000"/>
                </a:solidFill>
                <a:latin typeface="+mj-lt"/>
                <a:ea typeface="Verdana" panose="020B0604030504040204" pitchFamily="34" charset="0"/>
                <a:cs typeface="Verdana" panose="020B0604030504040204" pitchFamily="34" charset="0"/>
              </a:rPr>
              <a:t>El Comprador de libros convencionales</a:t>
            </a:r>
            <a:r>
              <a:rPr lang="es-PE" sz="1600" dirty="0">
                <a:latin typeface="+mj-lt"/>
                <a:ea typeface="Verdana" panose="020B0604030504040204" pitchFamily="34" charset="0"/>
                <a:cs typeface="Verdana" panose="020B0604030504040204" pitchFamily="34" charset="0"/>
              </a:rPr>
              <a:t>:</a:t>
            </a:r>
          </a:p>
          <a:p>
            <a:r>
              <a:rPr lang="es-PE" sz="1600" dirty="0">
                <a:solidFill>
                  <a:schemeClr val="bg2">
                    <a:lumMod val="60000"/>
                    <a:lumOff val="40000"/>
                  </a:schemeClr>
                </a:solidFill>
                <a:latin typeface="+mj-lt"/>
                <a:ea typeface="Verdana" panose="020B0604030504040204" pitchFamily="34" charset="0"/>
                <a:cs typeface="Verdana" panose="020B0604030504040204" pitchFamily="34" charset="0"/>
              </a:rPr>
              <a:t>Recibe libros más rápido</a:t>
            </a:r>
          </a:p>
          <a:p>
            <a:r>
              <a:rPr lang="es-PE" sz="1600" dirty="0">
                <a:latin typeface="+mj-lt"/>
                <a:ea typeface="Verdana" panose="020B0604030504040204" pitchFamily="34" charset="0"/>
                <a:cs typeface="Verdana" panose="020B0604030504040204" pitchFamily="34" charset="0"/>
              </a:rPr>
              <a:t>• Pide  libros en línea</a:t>
            </a:r>
          </a:p>
          <a:p>
            <a:r>
              <a:rPr lang="es-PE" sz="1600" dirty="0">
                <a:latin typeface="+mj-lt"/>
                <a:ea typeface="Verdana" panose="020B0604030504040204" pitchFamily="34" charset="0"/>
                <a:cs typeface="Verdana" panose="020B0604030504040204" pitchFamily="34" charset="0"/>
              </a:rPr>
              <a:t>• Centro de distribución </a:t>
            </a:r>
            <a:r>
              <a:rPr lang="es-PE" sz="1600" dirty="0" err="1">
                <a:latin typeface="+mj-lt"/>
                <a:ea typeface="Verdana" panose="020B0604030504040204" pitchFamily="34" charset="0"/>
                <a:cs typeface="Verdana" panose="020B0604030504040204" pitchFamily="34" charset="0"/>
              </a:rPr>
              <a:t>semi</a:t>
            </a:r>
            <a:r>
              <a:rPr lang="es-PE" sz="1600" dirty="0">
                <a:latin typeface="+mj-lt"/>
                <a:ea typeface="Verdana" panose="020B0604030504040204" pitchFamily="34" charset="0"/>
                <a:cs typeface="Verdana" panose="020B0604030504040204" pitchFamily="34" charset="0"/>
              </a:rPr>
              <a:t>-automatizado</a:t>
            </a:r>
          </a:p>
        </p:txBody>
      </p:sp>
      <p:sp>
        <p:nvSpPr>
          <p:cNvPr id="2" name="CuadroTexto 1"/>
          <p:cNvSpPr txBox="1"/>
          <p:nvPr/>
        </p:nvSpPr>
        <p:spPr>
          <a:xfrm>
            <a:off x="2206719" y="1554313"/>
            <a:ext cx="2122697" cy="646331"/>
          </a:xfrm>
          <a:prstGeom prst="rect">
            <a:avLst/>
          </a:prstGeom>
          <a:noFill/>
        </p:spPr>
        <p:txBody>
          <a:bodyPr wrap="none" rtlCol="0">
            <a:spAutoFit/>
          </a:bodyPr>
          <a:lstStyle/>
          <a:p>
            <a:r>
              <a:rPr lang="en-US" sz="2000" b="1" dirty="0"/>
              <a:t>PORQUE</a:t>
            </a:r>
            <a:r>
              <a:rPr lang="en-US" dirty="0"/>
              <a:t> </a:t>
            </a:r>
            <a:r>
              <a:rPr lang="en-US" sz="1600" dirty="0" err="1"/>
              <a:t>estamos</a:t>
            </a:r>
            <a:endParaRPr lang="en-US" sz="1600" dirty="0"/>
          </a:p>
          <a:p>
            <a:r>
              <a:rPr lang="en-US" sz="1600" dirty="0" err="1"/>
              <a:t>haciendo</a:t>
            </a:r>
            <a:r>
              <a:rPr lang="en-US" sz="1600" dirty="0"/>
              <a:t> </a:t>
            </a:r>
            <a:r>
              <a:rPr lang="en-US" sz="1600" dirty="0" err="1"/>
              <a:t>esto</a:t>
            </a:r>
            <a:r>
              <a:rPr lang="en-US" sz="1600" dirty="0"/>
              <a:t>?</a:t>
            </a:r>
          </a:p>
        </p:txBody>
      </p:sp>
      <p:sp>
        <p:nvSpPr>
          <p:cNvPr id="3" name="CuadroTexto 2"/>
          <p:cNvSpPr txBox="1"/>
          <p:nvPr/>
        </p:nvSpPr>
        <p:spPr>
          <a:xfrm>
            <a:off x="2206719" y="2830529"/>
            <a:ext cx="2435282" cy="646331"/>
          </a:xfrm>
          <a:prstGeom prst="rect">
            <a:avLst/>
          </a:prstGeom>
          <a:noFill/>
        </p:spPr>
        <p:txBody>
          <a:bodyPr wrap="none" rtlCol="0">
            <a:spAutoFit/>
          </a:bodyPr>
          <a:lstStyle/>
          <a:p>
            <a:r>
              <a:rPr lang="en-US" sz="2000" b="1" dirty="0"/>
              <a:t>QUIEN</a:t>
            </a:r>
            <a:r>
              <a:rPr lang="en-US" sz="2000" dirty="0"/>
              <a:t> </a:t>
            </a:r>
            <a:r>
              <a:rPr lang="en-US" sz="1600" dirty="0" err="1"/>
              <a:t>puede</a:t>
            </a:r>
            <a:r>
              <a:rPr lang="en-US" sz="1600" dirty="0"/>
              <a:t> </a:t>
            </a:r>
            <a:r>
              <a:rPr lang="en-US" sz="1600" dirty="0" err="1"/>
              <a:t>producir</a:t>
            </a:r>
            <a:endParaRPr lang="en-US" sz="1600" dirty="0"/>
          </a:p>
          <a:p>
            <a:r>
              <a:rPr lang="en-US" sz="1600" dirty="0"/>
              <a:t>El </a:t>
            </a:r>
            <a:r>
              <a:rPr lang="en-US" sz="1600" dirty="0" err="1"/>
              <a:t>efecto</a:t>
            </a:r>
            <a:r>
              <a:rPr lang="en-US" sz="1600" dirty="0"/>
              <a:t> </a:t>
            </a:r>
            <a:r>
              <a:rPr lang="en-US" sz="1600" dirty="0" err="1"/>
              <a:t>deseado</a:t>
            </a:r>
            <a:r>
              <a:rPr lang="en-US" sz="1600" dirty="0"/>
              <a:t>?</a:t>
            </a:r>
            <a:endParaRPr lang="es-PE" sz="1600" dirty="0"/>
          </a:p>
        </p:txBody>
      </p:sp>
      <p:sp>
        <p:nvSpPr>
          <p:cNvPr id="16" name="CuadroTexto 15"/>
          <p:cNvSpPr txBox="1"/>
          <p:nvPr/>
        </p:nvSpPr>
        <p:spPr>
          <a:xfrm>
            <a:off x="2206719" y="4003478"/>
            <a:ext cx="2720634" cy="892552"/>
          </a:xfrm>
          <a:prstGeom prst="rect">
            <a:avLst/>
          </a:prstGeom>
          <a:noFill/>
        </p:spPr>
        <p:txBody>
          <a:bodyPr wrap="square" rtlCol="0">
            <a:spAutoFit/>
          </a:bodyPr>
          <a:lstStyle/>
          <a:p>
            <a:r>
              <a:rPr lang="es-PE" sz="2000" b="1" dirty="0"/>
              <a:t>COMO</a:t>
            </a:r>
            <a:r>
              <a:rPr lang="es-PE" sz="1600" dirty="0"/>
              <a:t> debe cambiar el comportamiento de nuestros actores?</a:t>
            </a:r>
          </a:p>
        </p:txBody>
      </p:sp>
      <p:sp>
        <p:nvSpPr>
          <p:cNvPr id="17" name="CuadroTexto 16"/>
          <p:cNvSpPr txBox="1"/>
          <p:nvPr/>
        </p:nvSpPr>
        <p:spPr>
          <a:xfrm>
            <a:off x="2206719" y="5310473"/>
            <a:ext cx="2720634" cy="892552"/>
          </a:xfrm>
          <a:prstGeom prst="rect">
            <a:avLst/>
          </a:prstGeom>
          <a:noFill/>
        </p:spPr>
        <p:txBody>
          <a:bodyPr wrap="square" rtlCol="0">
            <a:spAutoFit/>
          </a:bodyPr>
          <a:lstStyle/>
          <a:p>
            <a:r>
              <a:rPr lang="es-PE" sz="2000" b="1" dirty="0"/>
              <a:t>QUE</a:t>
            </a:r>
            <a:r>
              <a:rPr lang="es-PE" sz="1600" dirty="0"/>
              <a:t> Entregables o características apoyan estos impactos?</a:t>
            </a:r>
          </a:p>
        </p:txBody>
      </p:sp>
    </p:spTree>
    <p:extLst>
      <p:ext uri="{BB962C8B-B14F-4D97-AF65-F5344CB8AC3E}">
        <p14:creationId xmlns:p14="http://schemas.microsoft.com/office/powerpoint/2010/main" val="2217578640"/>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1852</TotalTime>
  <Words>2298</Words>
  <Application>Microsoft Office PowerPoint</Application>
  <PresentationFormat>Presentación en pantalla (4:3)</PresentationFormat>
  <Paragraphs>491</Paragraphs>
  <Slides>27</Slides>
  <Notes>24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Arial</vt:lpstr>
      <vt:lpstr>Arial Narrow</vt:lpstr>
      <vt:lpstr>Calibri</vt:lpstr>
      <vt:lpstr>Comic Sans MS</vt:lpstr>
      <vt:lpstr>Inkpen2 Script</vt:lpstr>
      <vt:lpstr>Noteworthy Bold</vt:lpstr>
      <vt:lpstr>Quattrocento Sans</vt:lpstr>
      <vt:lpstr>Segoe UI Emoji</vt:lpstr>
      <vt:lpstr>Tahoma</vt:lpstr>
      <vt:lpstr>Times New Roman</vt:lpstr>
      <vt:lpstr>Verdana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Priorización</vt:lpstr>
      <vt:lpstr>Priorización (ej. Criterios MoSCoW)</vt:lpstr>
      <vt:lpstr>Product backlog</vt:lpstr>
      <vt:lpstr>Presentación de PowerPoint</vt:lpstr>
      <vt:lpstr>Presentación de PowerPoint</vt:lpstr>
      <vt:lpstr>Patrones para Dividir Historias de Usuario</vt:lpstr>
      <vt:lpstr>Refinando el  Product Backlog</vt:lpstr>
      <vt:lpstr>Criterios de Aceptación</vt:lpstr>
      <vt:lpstr>Presentación de PowerPoint</vt:lpstr>
      <vt:lpstr>Presentación de PowerPoint</vt:lpstr>
      <vt:lpstr>Definiendo Escenarios</vt:lpstr>
      <vt:lpstr>Usando Ejemplos</vt:lpstr>
      <vt:lpstr>Usando Ejemplos</vt:lpstr>
      <vt:lpstr>Especificaciones Ejecutables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Metodologías Ágiles para la Gestión y Desarrollo de Proyectos de Software</dc:title>
  <dc:creator>Guino Henostroza</dc:creator>
  <cp:lastModifiedBy>Master</cp:lastModifiedBy>
  <cp:revision>183</cp:revision>
  <dcterms:modified xsi:type="dcterms:W3CDTF">2017-10-08T17:23:01Z</dcterms:modified>
</cp:coreProperties>
</file>